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4"/>
    <p:sldMasterId id="2147483879" r:id="rId5"/>
    <p:sldMasterId id="2147483900" r:id="rId6"/>
  </p:sldMasterIdLst>
  <p:notesMasterIdLst>
    <p:notesMasterId r:id="rId21"/>
  </p:notesMasterIdLst>
  <p:sldIdLst>
    <p:sldId id="289" r:id="rId7"/>
    <p:sldId id="327" r:id="rId8"/>
    <p:sldId id="342" r:id="rId9"/>
    <p:sldId id="2147479065" r:id="rId10"/>
    <p:sldId id="329" r:id="rId11"/>
    <p:sldId id="330" r:id="rId12"/>
    <p:sldId id="331" r:id="rId13"/>
    <p:sldId id="332" r:id="rId14"/>
    <p:sldId id="338" r:id="rId15"/>
    <p:sldId id="333" r:id="rId16"/>
    <p:sldId id="334" r:id="rId17"/>
    <p:sldId id="335" r:id="rId18"/>
    <p:sldId id="341" r:id="rId19"/>
    <p:sldId id="326" r:id="rId2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kisse" id="{EE627875-6E9B-4F2C-915A-3DB5D4C78EDC}">
          <p14:sldIdLst>
            <p14:sldId id="289"/>
            <p14:sldId id="327"/>
            <p14:sldId id="342"/>
            <p14:sldId id="2147479065"/>
            <p14:sldId id="329"/>
            <p14:sldId id="330"/>
            <p14:sldId id="331"/>
            <p14:sldId id="332"/>
            <p14:sldId id="338"/>
            <p14:sldId id="333"/>
            <p14:sldId id="334"/>
            <p14:sldId id="335"/>
            <p14:sldId id="341"/>
            <p14:sldId id="326"/>
          </p14:sldIdLst>
        </p14:section>
        <p14:section name="div" id="{CF994653-E304-47A1-9F8C-37AE8C377F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3300"/>
    <a:srgbClr val="00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0BFBC-6C8E-4B74-B876-4C7CB8880CCB}" v="13" dt="2026-01-22T09:55:25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2" autoAdjust="0"/>
    <p:restoredTop sz="96634" autoAdjust="0"/>
  </p:normalViewPr>
  <p:slideViewPr>
    <p:cSldViewPr snapToGrid="0">
      <p:cViewPr varScale="1">
        <p:scale>
          <a:sx n="108" d="100"/>
          <a:sy n="108" d="100"/>
        </p:scale>
        <p:origin x="114" y="11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2F19-84BB-46B1-B56E-CFAC2C516C34}" type="datetimeFigureOut">
              <a:rPr lang="nb-NO" smtClean="0"/>
              <a:t>22.01.2026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98E5F-669D-4204-BDF7-B6FA18326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64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98E5F-669D-4204-BDF7-B6FA18326B3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77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42A91-AA8F-4401-9153-EC821796BE4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24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hyperlink" Target="https://norskkatapult.no/" TargetMode="External"/><Relationship Id="rId4" Type="http://schemas.openxmlformats.org/officeDocument/2006/relationships/hyperlink" Target="https://www.innovasjonnorge.no/artikkel/brl-og-trl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hyperlink" Target="https://norskkatapult.no/" TargetMode="External"/><Relationship Id="rId4" Type="http://schemas.openxmlformats.org/officeDocument/2006/relationships/hyperlink" Target="https://www.innovasjonnorge.no/artikkel/brl-og-trl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tel og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548E283-9DA5-45D1-8DAD-39D2C777FA11}"/>
              </a:ext>
            </a:extLst>
          </p:cNvPr>
          <p:cNvSpPr txBox="1"/>
          <p:nvPr userDrawn="1"/>
        </p:nvSpPr>
        <p:spPr>
          <a:xfrm>
            <a:off x="8928446" y="311835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200 tegn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1600" y="3179664"/>
            <a:ext cx="1009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1.2 - List opp sentrale partnere og deres kontaktpersoner (som kan kontaktes av virkemiddelapparatet ved behov)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1600" y="1751136"/>
            <a:ext cx="245690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1.1 – Tittel på skissen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7D60897-20CF-4EC2-B853-2E7FBE988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368"/>
          <a:stretch/>
        </p:blipFill>
        <p:spPr>
          <a:xfrm>
            <a:off x="561600" y="151552"/>
            <a:ext cx="8129108" cy="791080"/>
          </a:xfrm>
          <a:prstGeom prst="rect">
            <a:avLst/>
          </a:prstGeom>
        </p:spPr>
      </p:pic>
      <p:sp>
        <p:nvSpPr>
          <p:cNvPr id="31" name="TekstSylinder 30">
            <a:extLst>
              <a:ext uri="{FF2B5EF4-FFF2-40B4-BE49-F238E27FC236}">
                <a16:creationId xmlns:a16="http://schemas.microsoft.com/office/drawing/2014/main" id="{277FDFD9-7A88-4A95-A406-36FA16803940}"/>
              </a:ext>
            </a:extLst>
          </p:cNvPr>
          <p:cNvSpPr txBox="1"/>
          <p:nvPr userDrawn="1"/>
        </p:nvSpPr>
        <p:spPr>
          <a:xfrm>
            <a:off x="8921011" y="5442709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46461C9-AF74-4CEF-80DC-2E487C5FA9BB}"/>
              </a:ext>
            </a:extLst>
          </p:cNvPr>
          <p:cNvSpPr txBox="1"/>
          <p:nvPr userDrawn="1"/>
        </p:nvSpPr>
        <p:spPr>
          <a:xfrm>
            <a:off x="561600" y="3426426"/>
            <a:ext cx="8749800" cy="230832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r>
              <a:rPr lang="nb-NO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Legg inn bedrift/virksomhet, kontaktperson, telefonnummer og e-postadresse. 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FF979B74-AE41-4F9A-8FB1-2853C49F29C2}"/>
              </a:ext>
            </a:extLst>
          </p:cNvPr>
          <p:cNvSpPr txBox="1"/>
          <p:nvPr userDrawn="1"/>
        </p:nvSpPr>
        <p:spPr>
          <a:xfrm>
            <a:off x="9936446" y="2188692"/>
            <a:ext cx="2119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Velg en tittel som tåler offentliggjøring og viser hvilke ambisjoner dere har.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2044" y="1830590"/>
            <a:ext cx="288000" cy="288000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EEB75F3E-BC02-45E7-8FD7-AC4DB1E17A88}"/>
              </a:ext>
            </a:extLst>
          </p:cNvPr>
          <p:cNvSpPr txBox="1"/>
          <p:nvPr userDrawn="1"/>
        </p:nvSpPr>
        <p:spPr>
          <a:xfrm>
            <a:off x="561600" y="1974590"/>
            <a:ext cx="8749801" cy="230832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Tittel på skissen, navn på kontaktperson og tilhørende organisasjon, som blir offentliggjort på Grønn plattform sin nettside. 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39917335-4AFD-4ADA-9E2F-F5B4510AEE1B}"/>
              </a:ext>
            </a:extLst>
          </p:cNvPr>
          <p:cNvSpPr txBox="1"/>
          <p:nvPr userDrawn="1"/>
        </p:nvSpPr>
        <p:spPr>
          <a:xfrm>
            <a:off x="561600" y="1134553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1.0 – Tittel 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og kontaktinformasjon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2223233"/>
            <a:ext cx="9374846" cy="8873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9" name="Plassholder for tekst 16">
            <a:extLst>
              <a:ext uri="{FF2B5EF4-FFF2-40B4-BE49-F238E27FC236}">
                <a16:creationId xmlns:a16="http://schemas.microsoft.com/office/drawing/2014/main" id="{794B5D9D-2748-40A5-AD79-C6353D66BA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0" y="3686949"/>
            <a:ext cx="9374846" cy="17453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4" name="TekstSylinder 33">
            <a:extLst>
              <a:ext uri="{FF2B5EF4-FFF2-40B4-BE49-F238E27FC236}">
                <a16:creationId xmlns:a16="http://schemas.microsoft.com/office/drawing/2014/main" id="{E83E0ED6-2BB7-55FC-C0E9-FBDA6F065DF4}"/>
              </a:ext>
            </a:extLst>
          </p:cNvPr>
          <p:cNvSpPr txBox="1"/>
          <p:nvPr userDrawn="1"/>
        </p:nvSpPr>
        <p:spPr>
          <a:xfrm>
            <a:off x="9936446" y="3686949"/>
            <a:ext cx="2119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Dette vil være en foreløpig liste som kan endres fram til innsending av søknad.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96F9144-8685-BEE7-1F1F-7E3ED8E1A526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9273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ne no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Egne notater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98B6A9BC-3F90-6C74-726A-14298BD08CAE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725CC9FD-80A4-71FC-EAE7-2C98B07681F4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98756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16">
            <a:extLst>
              <a:ext uri="{FF2B5EF4-FFF2-40B4-BE49-F238E27FC236}">
                <a16:creationId xmlns:a16="http://schemas.microsoft.com/office/drawing/2014/main" id="{9023E46E-390C-4C7B-4766-B75720B73E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714D81C3-604E-BA4E-EB80-A0B44CF9DC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06B7A13D-1576-51F6-B1BF-B6888089D53D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2279C9D-55F4-1468-9E1D-925B43917EF2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31177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inansiering, budsjett og kostn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20">
            <a:extLst>
              <a:ext uri="{FF2B5EF4-FFF2-40B4-BE49-F238E27FC236}">
                <a16:creationId xmlns:a16="http://schemas.microsoft.com/office/drawing/2014/main" id="{8C6D982C-2D9A-E3F0-B3DD-9B9DE94E897B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Egne notater</a:t>
            </a:r>
          </a:p>
        </p:txBody>
      </p:sp>
      <p:sp>
        <p:nvSpPr>
          <p:cNvPr id="5" name="Plassholder for tekst 16">
            <a:extLst>
              <a:ext uri="{FF2B5EF4-FFF2-40B4-BE49-F238E27FC236}">
                <a16:creationId xmlns:a16="http://schemas.microsoft.com/office/drawing/2014/main" id="{25143232-47BD-665B-347D-9DBFD3D4F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F287A982-5E8C-7944-0AEC-ADE500302C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  <p:sp>
        <p:nvSpPr>
          <p:cNvPr id="7" name="TekstSylinder 18">
            <a:extLst>
              <a:ext uri="{FF2B5EF4-FFF2-40B4-BE49-F238E27FC236}">
                <a16:creationId xmlns:a16="http://schemas.microsoft.com/office/drawing/2014/main" id="{D5C4DA33-4453-A619-CCC1-C0118033FA8F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46D2DDE-1C0A-8E95-01FA-2CC2E152DBAD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96861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ørk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701B7823-C351-4260-8B48-6071CB952563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FC33DAD-96E8-F954-5B8C-584929846BDC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41268024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tel og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548E283-9DA5-45D1-8DAD-39D2C777FA11}"/>
              </a:ext>
            </a:extLst>
          </p:cNvPr>
          <p:cNvSpPr txBox="1"/>
          <p:nvPr userDrawn="1"/>
        </p:nvSpPr>
        <p:spPr>
          <a:xfrm>
            <a:off x="8928446" y="3021638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Inntil 200 tegn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1600" y="3171051"/>
            <a:ext cx="1009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1.2 - List opp sentrale partnere og deres kontaktpersoner (som kan kontaktes av virkemiddelapparatet ved behov)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1600" y="1751136"/>
            <a:ext cx="955834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1.1 – Tittel på </a:t>
            </a:r>
            <a:r>
              <a:rPr lang="nb-NO" sz="14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skissen, navn på kontaktperson og tilhørende organisasjon, som blir offentliggjort på Grønn plattform sin nettside.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7D60897-20CF-4EC2-B853-2E7FBE988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368"/>
          <a:stretch/>
        </p:blipFill>
        <p:spPr>
          <a:xfrm>
            <a:off x="561600" y="151552"/>
            <a:ext cx="8129108" cy="791080"/>
          </a:xfrm>
          <a:prstGeom prst="rect">
            <a:avLst/>
          </a:prstGeom>
        </p:spPr>
      </p:pic>
      <p:sp>
        <p:nvSpPr>
          <p:cNvPr id="31" name="TekstSylinder 30">
            <a:extLst>
              <a:ext uri="{FF2B5EF4-FFF2-40B4-BE49-F238E27FC236}">
                <a16:creationId xmlns:a16="http://schemas.microsoft.com/office/drawing/2014/main" id="{277FDFD9-7A88-4A95-A406-36FA16803940}"/>
              </a:ext>
            </a:extLst>
          </p:cNvPr>
          <p:cNvSpPr txBox="1"/>
          <p:nvPr userDrawn="1"/>
        </p:nvSpPr>
        <p:spPr>
          <a:xfrm>
            <a:off x="8921011" y="5442709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46461C9-AF74-4CEF-80DC-2E487C5FA9BB}"/>
              </a:ext>
            </a:extLst>
          </p:cNvPr>
          <p:cNvSpPr txBox="1"/>
          <p:nvPr userDrawn="1"/>
        </p:nvSpPr>
        <p:spPr>
          <a:xfrm>
            <a:off x="561600" y="3426426"/>
            <a:ext cx="8749800" cy="230832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r>
              <a:rPr lang="nb-NO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Legg inn bedrift/virksomhet, kontaktperson, telefonnummer og e-postadresse. 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FF979B74-AE41-4F9A-8FB1-2853C49F29C2}"/>
              </a:ext>
            </a:extLst>
          </p:cNvPr>
          <p:cNvSpPr txBox="1"/>
          <p:nvPr userDrawn="1"/>
        </p:nvSpPr>
        <p:spPr>
          <a:xfrm>
            <a:off x="9936446" y="2118356"/>
            <a:ext cx="2119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Velg en tittel som tåler offentliggjøring og viser hvilke ambisjoner dere har.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2044" y="1830590"/>
            <a:ext cx="288000" cy="288000"/>
          </a:xfrm>
          <a:prstGeom prst="rect">
            <a:avLst/>
          </a:prstGeom>
        </p:spPr>
      </p:pic>
      <p:sp>
        <p:nvSpPr>
          <p:cNvPr id="38" name="TekstSylinder 37">
            <a:extLst>
              <a:ext uri="{FF2B5EF4-FFF2-40B4-BE49-F238E27FC236}">
                <a16:creationId xmlns:a16="http://schemas.microsoft.com/office/drawing/2014/main" id="{39917335-4AFD-4ADA-9E2F-F5B4510AEE1B}"/>
              </a:ext>
            </a:extLst>
          </p:cNvPr>
          <p:cNvSpPr txBox="1"/>
          <p:nvPr userDrawn="1"/>
        </p:nvSpPr>
        <p:spPr>
          <a:xfrm>
            <a:off x="561600" y="1134553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1.0 – Tittel 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og kontaktinformasjon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2108937"/>
            <a:ext cx="9374846" cy="8873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9" name="Plassholder for tekst 16">
            <a:extLst>
              <a:ext uri="{FF2B5EF4-FFF2-40B4-BE49-F238E27FC236}">
                <a16:creationId xmlns:a16="http://schemas.microsoft.com/office/drawing/2014/main" id="{794B5D9D-2748-40A5-AD79-C6353D66BA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0" y="3686949"/>
            <a:ext cx="9374846" cy="17453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4" name="TekstSylinder 33">
            <a:extLst>
              <a:ext uri="{FF2B5EF4-FFF2-40B4-BE49-F238E27FC236}">
                <a16:creationId xmlns:a16="http://schemas.microsoft.com/office/drawing/2014/main" id="{E83E0ED6-2BB7-55FC-C0E9-FBDA6F065DF4}"/>
              </a:ext>
            </a:extLst>
          </p:cNvPr>
          <p:cNvSpPr txBox="1"/>
          <p:nvPr userDrawn="1"/>
        </p:nvSpPr>
        <p:spPr>
          <a:xfrm>
            <a:off x="9936446" y="3686949"/>
            <a:ext cx="2119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Dette vil være en foreløpig liste som kan endres fram til innsending av søknad.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96F9144-8685-BEE7-1F1F-7E3ED8E1A526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46718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blemet/Utfordr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2.2 - Hvor stort er omfanget av utfordringen?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2.1 - Beskriv hvilken utfordring som skal løses gjennom dette prosjektet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546F8A96-FEA5-4921-9150-7ADC5F69C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854" b="-18182"/>
          <a:stretch/>
        </p:blipFill>
        <p:spPr>
          <a:xfrm>
            <a:off x="563171" y="39114"/>
            <a:ext cx="5665691" cy="40011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2.0 - Utfordringen som skal løses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2.3 - Hvordan blir utfordringen forsøkt løst i dag?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Dere kan for eksempel ta utgangspunkt i behov hos kunden, i bransjen, i verdikjeden, samt miljømålene i taksonomien. Konkretiser gjerne hva dere faktisk forsøker å løse.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703181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Er det en liten gruppe aktører som opplever denne utfordringen av og til, eller er det en stor gruppe aktører som opplever et stort problem kontinuerlig?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Finnes det mindre gode løsninger i dag, eller er dagens løsning at ikke noe gjøres? Har andre forsøkt å løse denne utfordringen tidligere, hvorfor har de ikke lyktes?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B2D59D1-90F6-40A2-A341-28C1299B6D97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A8EB727-2224-485E-80DB-B8AF92DC33C1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31CE284-B041-4402-9EE1-E53699531C59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4" name="TekstSylinder 18">
            <a:extLst>
              <a:ext uri="{FF2B5EF4-FFF2-40B4-BE49-F238E27FC236}">
                <a16:creationId xmlns:a16="http://schemas.microsoft.com/office/drawing/2014/main" id="{B5438817-A2B1-1031-A01F-3C2067690BD7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3" name="TekstSylinder 1">
            <a:extLst>
              <a:ext uri="{FF2B5EF4-FFF2-40B4-BE49-F238E27FC236}">
                <a16:creationId xmlns:a16="http://schemas.microsoft.com/office/drawing/2014/main" id="{931D3CC5-026F-B646-0167-264382F6FA5F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66553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nsortiet - Tea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3.2 - Beskriv kort hvordan prosjektet passer inn i den enkelte partners strategi og plan for grønn omstilling.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831006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3.1 - Hva kan teamet i konsortiet vise til av tidligere relevante suksesser, FoU-prosjekter og/eller leveranser?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3.0 – Konsortiet med partnere - teamet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3.3 - Er utfordringen så stor at det kreves et konsortium for å få løst den? Forklar.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70BBE1A-24AB-4D6C-BBEE-0B1E4363D4E7}"/>
              </a:ext>
            </a:extLst>
          </p:cNvPr>
          <p:cNvSpPr txBox="1"/>
          <p:nvPr userDrawn="1"/>
        </p:nvSpPr>
        <p:spPr>
          <a:xfrm>
            <a:off x="561600" y="5272651"/>
            <a:ext cx="10300376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3.4 - Hvilke andre aktører må på plass i verdikjeden, for at konsortiet skal ha den sammensetning som er nødvendig for å løse utfordringen?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Hvorfor skal akkurat dere lykkes med å løse dette problemet?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Passer prosjektet inn i partnerne sine strategier om økt verdiskaping; Flere arbeidsplasser, økt kompetanse, nye produkter og løsninger, økt eksport?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Kan utfordringen løses av én eller et fåtall av partnerne i konsortiet, eller må alle partnere delta?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387DCCF3-6673-4B27-BDA9-DB2DC2A19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 b="-480"/>
          <a:stretch/>
        </p:blipFill>
        <p:spPr>
          <a:xfrm>
            <a:off x="561600" y="39600"/>
            <a:ext cx="5636000" cy="261610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C3160E25-989D-4FF4-B2BF-83DCA39F5002}"/>
              </a:ext>
            </a:extLst>
          </p:cNvPr>
          <p:cNvSpPr txBox="1"/>
          <p:nvPr userDrawn="1"/>
        </p:nvSpPr>
        <p:spPr>
          <a:xfrm>
            <a:off x="10009550" y="5547776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Kan prosjektet styrke seg om dere får med én eller flere partnere, eksempelvis på markedssiden, teknologiutviklingssiden, offentlige aktører eller andre?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2967F040-65F1-4C57-BB16-5B40EA545E4F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D476FBD0-6CE3-4357-8880-99684710FD47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7DB99E5E-6422-46BD-8D19-1975EB64AD52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B63B03BD-5618-47A8-B155-58C4AE30D273}"/>
              </a:ext>
            </a:extLst>
          </p:cNvPr>
          <p:cNvSpPr txBox="1"/>
          <p:nvPr userDrawn="1"/>
        </p:nvSpPr>
        <p:spPr>
          <a:xfrm>
            <a:off x="8929563" y="661751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D7AF1E87-519B-4E66-AC53-90A3B853ED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170" y="5547776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16B2BC7B-B626-6182-D21B-6B80E5EDC753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5B10E932-2F54-80D0-39A2-46E149B21902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27943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øs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4.2 - På hvilken måte bidrar disse løsningene til å akselerere grønn omstilling?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69" y="1023360"/>
            <a:ext cx="9374393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4.1 - Hvilke produkter, løsninger eller tjenester har dere ambisjoner om å utvikle? Hva er innovasjonen? 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4.0 - Løsningene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671979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4.3 -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 eventuelle eksterne betingelser for suksessfull gjennomføring, f.eks. større investeringer hos en eller flere partnere, at konsesjoner tildeles eller at rammebetingelser endres.</a:t>
            </a:r>
          </a:p>
          <a:p>
            <a:pPr>
              <a:spcAft>
                <a:spcPts val="200"/>
              </a:spcAft>
            </a:pP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09550" y="1284133"/>
            <a:ext cx="208267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Er det fysisk utstyr, fysisk produkt, ny produksjonsprosess eller kan dere levere produktet som en tjeneste? Er nye digitale løsninger, nye forretningsmodeller og sirkulærøkonomi en del av løsningen?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Henvis for eksempel til de 6 miljømålene i taksonomien, og forklar hvordan dere bidrar.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415223"/>
            <a:ext cx="208267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Er det forhold utenfor konsortiet sin kontroll, som påvirker eventuell gjennomføring av prosjektet?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E6C568F8-0E4B-492F-8427-C528C0451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 b="4617"/>
          <a:stretch/>
        </p:blipFill>
        <p:spPr>
          <a:xfrm>
            <a:off x="561600" y="39600"/>
            <a:ext cx="5667262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C76A4A3F-1709-40F3-A501-2A5DA12FA967}"/>
              </a:ext>
            </a:extLst>
          </p:cNvPr>
          <p:cNvSpPr txBox="1"/>
          <p:nvPr userDrawn="1"/>
        </p:nvSpPr>
        <p:spPr>
          <a:xfrm>
            <a:off x="8929567" y="5490375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B61E9DE0-5495-4272-B828-4B1FE07E2AE7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FE6DDF5-9D20-4FA5-8C5C-CD75F94C9C5B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415223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Fyll inn her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3F457B14-E787-6F9D-86E7-CFA0D797A340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9446ABEC-4C17-FFC5-2777-31D569F2D28C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58799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arke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5.2 - Er det et internasjonalt marked for løsningen og hvem er betalende kunde? Beskriv dette.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5.1 - Forklar hvordan produktet, løsningen eller tjenesten deres skal tas i bruk, og av hvem.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5.0 - Marked og forretningsmuligheter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Er brukeren eller betalende kunde med i konsortiet? Hva kreves av kunde for å ta i bruk den nye løsningen?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Er det et betalingsvillig internasjonalt marked? Har dere med partnere i konsortiet som kjenner dette markedet?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Skal hver enkelt partner markedsføre og selge sin del av løsningen, eller vil dere ha en felles markedsstrategi der dere fronter løsningen i fellesskap.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DCF0D0CC-B1C8-478A-837D-4541451B6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 b="-22965"/>
          <a:stretch/>
        </p:blipFill>
        <p:spPr>
          <a:xfrm>
            <a:off x="561600" y="39600"/>
            <a:ext cx="5667262" cy="343354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B51A13DE-5C48-456F-B43B-F0E254F99518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531882ED-27FF-45FC-B9C2-C27856BE1802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EE21C870-AA9A-47A0-A2FD-F866A8A3FB92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5.3 - Skisser kort fremtidig markedsstrategi.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5263019C-33F8-20AC-F515-748ACD8D5E13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11B4A0F1-6571-7ECC-1C68-06A2A650096A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4207503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rskning, utvikling og innov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6.2 - Beskriv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 planlagte aktiviteter, som FoU, oppskalering, verifisering og implementering.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831006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6.1 - Beskriv hvordan løsningene vil flytte teknologifronten sammenlignet med dagens tilgjengelige løsninger.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6.0 - Forskning, utvikling og innovasjon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74392" cy="47705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6.3 -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kan eventuelt test/verifisering i nasjonal testinfrastruktur (eksempelvis katapult), bidra til at aktivitetene raskere implementeres/kommersialiseres i industrien?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21B64ECC-CF51-43BE-9654-6F123626DE6B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09550" y="1284970"/>
            <a:ext cx="208267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Hva bygger dere for eksempel videre på av eksisterende løsninger, forskning, utvikling og innovasjon? Hvilket TRL nivå er løsningen på i dag, og hvilket nivå vil dere være på etter gjennomført prosjekt? Se lenke: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Technology Readiness Level (TRL) 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Hvilke forskningsspørsmål søker dere svar på? Hvor er det størst usikkerhet med tanke på om dere faktisk lykkes med den tekniske utviklingen av løsningen?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283239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InnovationNorway"/>
              </a:rPr>
              <a:t>Se lenke:  </a:t>
            </a:r>
            <a:r>
              <a:rPr lang="nb-NO" sz="1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novationNorway"/>
              </a:rPr>
              <a:t>I</a:t>
            </a:r>
            <a:r>
              <a:rPr lang="nb-NO" sz="1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novationNor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nformasjon om Norsk Katapult</a:t>
            </a:r>
            <a:endParaRPr lang="nb-NO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241C6CAA-B352-45D0-A693-08510BDF6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600" y="39600"/>
            <a:ext cx="6354000" cy="254217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0831631E-60D2-4DA2-91D9-262F628B732E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3361E17-EBF6-4216-B87A-59E4E404A88C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330143"/>
            <a:ext cx="9374846" cy="8580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Fyll inn her</a:t>
            </a:r>
          </a:p>
        </p:txBody>
      </p:sp>
      <p:sp>
        <p:nvSpPr>
          <p:cNvPr id="2" name="TekstSylinder 17">
            <a:extLst>
              <a:ext uri="{FF2B5EF4-FFF2-40B4-BE49-F238E27FC236}">
                <a16:creationId xmlns:a16="http://schemas.microsoft.com/office/drawing/2014/main" id="{10BF67BE-2773-93B4-2779-905F2C7D4960}"/>
              </a:ext>
            </a:extLst>
          </p:cNvPr>
          <p:cNvSpPr txBox="1"/>
          <p:nvPr userDrawn="1"/>
        </p:nvSpPr>
        <p:spPr>
          <a:xfrm>
            <a:off x="567078" y="5366299"/>
            <a:ext cx="9374392" cy="261610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6.4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 hvilken grad er teknologiutviklingen avhengig av samarbeid mellom partnerne, beskriv kort disse sammenhengene?</a:t>
            </a:r>
          </a:p>
        </p:txBody>
      </p:sp>
      <p:sp>
        <p:nvSpPr>
          <p:cNvPr id="4" name="TekstSylinder 29">
            <a:extLst>
              <a:ext uri="{FF2B5EF4-FFF2-40B4-BE49-F238E27FC236}">
                <a16:creationId xmlns:a16="http://schemas.microsoft.com/office/drawing/2014/main" id="{3B35BF6B-90AC-EB62-FAED-A5A9D41B3591}"/>
              </a:ext>
            </a:extLst>
          </p:cNvPr>
          <p:cNvSpPr txBox="1"/>
          <p:nvPr userDrawn="1"/>
        </p:nvSpPr>
        <p:spPr>
          <a:xfrm>
            <a:off x="10013457" y="5630910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Kan partnere realisere sin del av prosjektet, uten samhandling med de andre partnerne? Hvis ikke - beskriv avhengigheten mellom partnerne.</a:t>
            </a:r>
          </a:p>
        </p:txBody>
      </p:sp>
      <p:sp>
        <p:nvSpPr>
          <p:cNvPr id="5" name="TekstSylinder 35">
            <a:extLst>
              <a:ext uri="{FF2B5EF4-FFF2-40B4-BE49-F238E27FC236}">
                <a16:creationId xmlns:a16="http://schemas.microsoft.com/office/drawing/2014/main" id="{D991EB75-6A54-AB26-52B6-F5EC2438CB18}"/>
              </a:ext>
            </a:extLst>
          </p:cNvPr>
          <p:cNvSpPr txBox="1"/>
          <p:nvPr userDrawn="1"/>
        </p:nvSpPr>
        <p:spPr>
          <a:xfrm>
            <a:off x="8933470" y="6708545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CDB88692-1139-6187-740A-54480D6C5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077" y="5636246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Fyll inn her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E1AD4D5F-0CD7-A744-7A64-44B166DF916C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9" name="TekstSylinder 1">
            <a:extLst>
              <a:ext uri="{FF2B5EF4-FFF2-40B4-BE49-F238E27FC236}">
                <a16:creationId xmlns:a16="http://schemas.microsoft.com/office/drawing/2014/main" id="{097A84CA-B33D-EA40-4F6E-2C212424FC5F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85786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blemet/Utfordr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2.2 - Hvor stort er omfanget av utfordringen?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2.1 - Beskriv hvilken utfordring som skal løses gjennom dette prosjektet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546F8A96-FEA5-4921-9150-7ADC5F69C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854" b="-18182"/>
          <a:stretch/>
        </p:blipFill>
        <p:spPr>
          <a:xfrm>
            <a:off x="563171" y="39114"/>
            <a:ext cx="5665691" cy="40011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2.0 - Utfordringen som skal løses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2.3 - Hvordan blir utfordringen forsøkt løst i dag?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Dere kan for eksempel ta utgangspunkt i behov hos kunden, i bransjen, i verdikjeden, samt miljømålene i taksonomien. Konkretiser gjerne hva dere faktisk forsøker å løse.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703181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Er det en liten gruppe aktører som opplever denne utfordringen av og til, eller er det en stor gruppe aktører som opplever et stort problem kontinuerlig?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Finnes det mindre gode løsninger i dag, eller er dagens løsning at ikke noe gjøres? Har andre forsøkt å løse denne utfordringen tidligere, hvorfor har de ikke lyktes?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B2D59D1-90F6-40A2-A341-28C1299B6D97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A8EB727-2224-485E-80DB-B8AF92DC33C1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31CE284-B041-4402-9EE1-E53699531C59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4" name="TekstSylinder 18">
            <a:extLst>
              <a:ext uri="{FF2B5EF4-FFF2-40B4-BE49-F238E27FC236}">
                <a16:creationId xmlns:a16="http://schemas.microsoft.com/office/drawing/2014/main" id="{B5438817-A2B1-1031-A01F-3C2067690BD7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3" name="TekstSylinder 1">
            <a:extLst>
              <a:ext uri="{FF2B5EF4-FFF2-40B4-BE49-F238E27FC236}">
                <a16:creationId xmlns:a16="http://schemas.microsoft.com/office/drawing/2014/main" id="{931D3CC5-026F-B646-0167-264382F6FA5F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222513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Eff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683334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7.2 - Forklar hvordan prosjektet relaterer seg til prinsippene i EUs taksonomi, inkludert prinsippet om ikke å gjøre vesentlig skade.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7.1 - Beskriv de forventede gevinstene av prosjektet for klima, miljø og naturmangfold.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7.0 - Effekter på samfunn, klima og miljø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8315"/>
            <a:ext cx="9354342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7.3 - Hvilke langsiktige samfunnsmessige effekter forventes, for eksempel knyttet til styrking av norsk konkurransekraft,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kompetansebygging, bedre tilgang til nasjonal testinfrastruktur, langsiktig </a:t>
            </a: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verdiskaping og sysselsetting?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Ta for eksempel utgangspunkt i situasjonen for bransjen i 2030, og om dere lykkes med realistiske ambisjoner. Estimatene oppgis i for eksempel %, tonn CO2, etc.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348357"/>
            <a:ext cx="20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Ta utgangspunkt i at dere lykkes med de realistiske ambisjonene deres, og for eksempel situasjonen i 2030.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D681999F-F0EE-47A9-8F71-C9D48222D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4" b="-6022"/>
          <a:stretch/>
        </p:blipFill>
        <p:spPr>
          <a:xfrm>
            <a:off x="561600" y="39600"/>
            <a:ext cx="5651631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14632AC-FB58-49EF-8FAF-4AFFECE5867C}"/>
              </a:ext>
            </a:extLst>
          </p:cNvPr>
          <p:cNvSpPr txBox="1"/>
          <p:nvPr userDrawn="1"/>
        </p:nvSpPr>
        <p:spPr>
          <a:xfrm>
            <a:off x="8929567" y="5423507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DF5B736C-697B-48A6-AC76-5E0FD0CD7DEE}"/>
              </a:ext>
            </a:extLst>
          </p:cNvPr>
          <p:cNvSpPr txBox="1"/>
          <p:nvPr userDrawn="1"/>
        </p:nvSpPr>
        <p:spPr>
          <a:xfrm>
            <a:off x="8929563" y="377909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6EF6705A-6F68-4361-9758-360616ED285E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6791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343132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" name="TekstSylinder 18">
            <a:extLst>
              <a:ext uri="{FF2B5EF4-FFF2-40B4-BE49-F238E27FC236}">
                <a16:creationId xmlns:a16="http://schemas.microsoft.com/office/drawing/2014/main" id="{0C8AE10F-790B-DBE8-07E0-B12C9B7F2316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3" name="TekstSylinder 1">
            <a:extLst>
              <a:ext uri="{FF2B5EF4-FFF2-40B4-BE49-F238E27FC236}">
                <a16:creationId xmlns:a16="http://schemas.microsoft.com/office/drawing/2014/main" id="{59392C52-4407-93C2-A182-1DCD98BBC236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66935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ktiviteter og gjennomfø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0" y="2431618"/>
            <a:ext cx="8975685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8.2 -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 opp et tentativt budsjett, inkludert hvordan kostnadene fordeles på hver av de utførende partnere i prosjektet. Gi i tillegg et estimat på behovet for offentlig finansiering per partner, og samlet.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944638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8.1 - </a:t>
            </a:r>
            <a:r>
              <a:rPr lang="nb-NO" sz="14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Hvordan er arbeidet tenkt organisert og gjennomført? 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8.0 – Gjennomføring og finansiering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4351854"/>
            <a:ext cx="9632654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8.3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Beskriv kort hvordan de ulike partnere planlegger å finansiere sin andel av prosjektkostnadene? 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F.eks. hvem tar lead på sentrale arbeidspakker/oppgaver, hvem er tiltenkt rollen som prosjektansvarlig, evt. annet?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14172"/>
            <a:ext cx="208267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Vi forventer et grovt estimat, men vi ønsker å se at de totale prosjektkostnadene sannsynligvis kommer opp på et «forventet» Grønn plattform-nivå, dvs. et finansieringsbehov på 30 – 80 mill. kroner. Én partner kan maksimalt bære inntil 40% av prosjekt-kostnadene. FoU-sektoren samlet kan bære inntil 50% (</a:t>
            </a:r>
            <a:r>
              <a:rPr lang="nb-NO" sz="1000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max</a:t>
            </a:r>
            <a:r>
              <a:rPr lang="nb-NO" sz="10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 40 mill. kroner) av det totale tilsagnsbeløpet.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613464"/>
            <a:ext cx="208267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Viktig å synliggjøre at partnerne forstår at de må stille med en betydelig egenandel, i tillegg til evt.  finansiering fra Grønn plattform.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Bedriftspartnere finansieres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ihht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. statsstøtteregelverket (GBER art. 25), begrenset oppad til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max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. 60%, (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katapultsenter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 inntil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max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. 70%).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43B9145B-5DCB-4336-84C1-3E6135012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1" b="-6150"/>
          <a:stretch/>
        </p:blipFill>
        <p:spPr>
          <a:xfrm>
            <a:off x="561600" y="39600"/>
            <a:ext cx="5659446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C7FC2EF6-26BD-41CD-8D0C-F4C4BD38DBF7}"/>
              </a:ext>
            </a:extLst>
          </p:cNvPr>
          <p:cNvSpPr txBox="1"/>
          <p:nvPr userDrawn="1"/>
        </p:nvSpPr>
        <p:spPr>
          <a:xfrm>
            <a:off x="8906887" y="5828058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BC8B87E-2A82-4AC4-B22C-3B28FA49E32E}"/>
              </a:ext>
            </a:extLst>
          </p:cNvPr>
          <p:cNvSpPr txBox="1"/>
          <p:nvPr userDrawn="1"/>
        </p:nvSpPr>
        <p:spPr>
          <a:xfrm>
            <a:off x="8929563" y="398168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EAB28A4E-F37D-475A-A217-20FB842C28D8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lang="nb-NO" sz="14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dirty="0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968159"/>
            <a:ext cx="9374846" cy="9811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700479"/>
            <a:ext cx="9374846" cy="10506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C219F24A-A8FD-5116-BBCB-A03A16A0E5ED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04EBC995-4045-9DDB-A7ED-EAB3DF7F5697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307668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Aktiviteter og gjennomfø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>
            <a:extLst>
              <a:ext uri="{FF2B5EF4-FFF2-40B4-BE49-F238E27FC236}">
                <a16:creationId xmlns:a16="http://schemas.microsoft.com/office/drawing/2014/main" id="{43B9145B-5DCB-4336-84C1-3E6135012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1" b="-6150"/>
          <a:stretch/>
        </p:blipFill>
        <p:spPr>
          <a:xfrm>
            <a:off x="561600" y="39600"/>
            <a:ext cx="5659446" cy="261610"/>
          </a:xfrm>
          <a:prstGeom prst="rect">
            <a:avLst/>
          </a:prstGeom>
        </p:spPr>
      </p:pic>
      <p:sp>
        <p:nvSpPr>
          <p:cNvPr id="3" name="TekstSylinder 18">
            <a:extLst>
              <a:ext uri="{FF2B5EF4-FFF2-40B4-BE49-F238E27FC236}">
                <a16:creationId xmlns:a16="http://schemas.microsoft.com/office/drawing/2014/main" id="{E76E273A-52B0-1BE2-CC42-383659A4BA2E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87456010-E9F8-1489-05BA-90B866BE2345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993587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ne no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Egne notater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98B6A9BC-3F90-6C74-726A-14298BD08CAE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725CC9FD-80A4-71FC-EAE7-2C98B07681F4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386220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16">
            <a:extLst>
              <a:ext uri="{FF2B5EF4-FFF2-40B4-BE49-F238E27FC236}">
                <a16:creationId xmlns:a16="http://schemas.microsoft.com/office/drawing/2014/main" id="{9023E46E-390C-4C7B-4766-B75720B73E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714D81C3-604E-BA4E-EB80-A0B44CF9DC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06B7A13D-1576-51F6-B1BF-B6888089D53D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2279C9D-55F4-1468-9E1D-925B43917EF2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793965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inansiering, budsjett og kostn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20">
            <a:extLst>
              <a:ext uri="{FF2B5EF4-FFF2-40B4-BE49-F238E27FC236}">
                <a16:creationId xmlns:a16="http://schemas.microsoft.com/office/drawing/2014/main" id="{8C6D982C-2D9A-E3F0-B3DD-9B9DE94E897B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Egne notater</a:t>
            </a:r>
          </a:p>
        </p:txBody>
      </p:sp>
      <p:sp>
        <p:nvSpPr>
          <p:cNvPr id="5" name="Plassholder for tekst 16">
            <a:extLst>
              <a:ext uri="{FF2B5EF4-FFF2-40B4-BE49-F238E27FC236}">
                <a16:creationId xmlns:a16="http://schemas.microsoft.com/office/drawing/2014/main" id="{25143232-47BD-665B-347D-9DBFD3D4F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F287A982-5E8C-7944-0AEC-ADE500302C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  <p:sp>
        <p:nvSpPr>
          <p:cNvPr id="7" name="TekstSylinder 18">
            <a:extLst>
              <a:ext uri="{FF2B5EF4-FFF2-40B4-BE49-F238E27FC236}">
                <a16:creationId xmlns:a16="http://schemas.microsoft.com/office/drawing/2014/main" id="{D5C4DA33-4453-A619-CCC1-C0118033FA8F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46D2DDE-1C0A-8E95-01FA-2CC2E152DBAD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004026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ørk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701B7823-C351-4260-8B48-6071CB952563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FC33DAD-96E8-F954-5B8C-584929846BDC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2251711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nsortiet - Tea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3.2 - Beskriv kort hvordan prosjektet passer inn i den enkelte partners strategi og plan for grønn omstilling.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831006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3.1 - Hva kan teamet i konsortiet vise til av tidligere relevante suksesser, FoU-prosjekter og/eller leveranser?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3.0 – Konsortiet med partnere - teamet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3.3 - Er utfordringen så stor at det kreves et konsortium for å få løst den? Forklar.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70BBE1A-24AB-4D6C-BBEE-0B1E4363D4E7}"/>
              </a:ext>
            </a:extLst>
          </p:cNvPr>
          <p:cNvSpPr txBox="1"/>
          <p:nvPr userDrawn="1"/>
        </p:nvSpPr>
        <p:spPr>
          <a:xfrm>
            <a:off x="561600" y="5272651"/>
            <a:ext cx="10300376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3.4 - Hvilke andre aktører må på plass i verdikjeden, for at konsortiet skal ha den sammensetning som er nødvendig for å løse utfordringen?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Hvorfor skal akkurat dere lykkes med å løse dette problemet?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Passer prosjektet inn i partnerne sine strategier om økt verdiskaping; Flere arbeidsplasser, økt kompetanse, nye produkter og løsninger, økt eksport?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Kan utfordringen løses av én eller et fåtall av partnerne i konsortiet, eller må alle partnere delta?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387DCCF3-6673-4B27-BDA9-DB2DC2A19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 b="-480"/>
          <a:stretch/>
        </p:blipFill>
        <p:spPr>
          <a:xfrm>
            <a:off x="561600" y="39600"/>
            <a:ext cx="5636000" cy="261610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C3160E25-989D-4FF4-B2BF-83DCA39F5002}"/>
              </a:ext>
            </a:extLst>
          </p:cNvPr>
          <p:cNvSpPr txBox="1"/>
          <p:nvPr userDrawn="1"/>
        </p:nvSpPr>
        <p:spPr>
          <a:xfrm>
            <a:off x="10009550" y="5547776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Kan prosjektet styrke seg om dere får med én eller flere partnere, eksempelvis på markedssiden, teknologiutviklingssiden, offentlige aktører eller andre?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2967F040-65F1-4C57-BB16-5B40EA545E4F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D476FBD0-6CE3-4357-8880-99684710FD47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7DB99E5E-6422-46BD-8D19-1975EB64AD52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B63B03BD-5618-47A8-B155-58C4AE30D273}"/>
              </a:ext>
            </a:extLst>
          </p:cNvPr>
          <p:cNvSpPr txBox="1"/>
          <p:nvPr userDrawn="1"/>
        </p:nvSpPr>
        <p:spPr>
          <a:xfrm>
            <a:off x="8929563" y="661751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D7AF1E87-519B-4E66-AC53-90A3B853ED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170" y="5547776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16B2BC7B-B626-6182-D21B-6B80E5EDC753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5B10E932-2F54-80D0-39A2-46E149B21902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79235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øs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4.2 - På hvilken måte bidrar disse løsningene til å akselerere grønn omstilling?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69" y="1023360"/>
            <a:ext cx="9374393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4.1 - Hvilke produkter, løsninger eller tjenester har dere ambisjoner om å utvikle? Hva er innovasjonen? 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4.0 - Løsningene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671979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4.3 -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 eventuelle eksterne betingelser for suksessfull gjennomføring, f.eks. større investeringer hos en eller flere partnere, at konsesjoner tildeles eller at rammebetingelser endres.</a:t>
            </a:r>
          </a:p>
          <a:p>
            <a:pPr>
              <a:spcAft>
                <a:spcPts val="200"/>
              </a:spcAft>
            </a:pP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09550" y="1284133"/>
            <a:ext cx="208267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Er det fysisk utstyr, fysisk produkt, ny produksjonsprosess eller kan dere levere produktet som en tjeneste? Er nye digitale løsninger, nye forretningsmodeller og sirkulærøkonomi en del av løsningen?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Henvis for eksempel til de 6 miljømålene i taksonomien, og forklar hvordan dere bidrar.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415223"/>
            <a:ext cx="208267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Er det forhold utenfor konsortiet sin kontroll, som påvirker eventuell gjennomføring av prosjektet?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E6C568F8-0E4B-492F-8427-C528C0451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 b="4617"/>
          <a:stretch/>
        </p:blipFill>
        <p:spPr>
          <a:xfrm>
            <a:off x="561600" y="39600"/>
            <a:ext cx="5667262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C76A4A3F-1709-40F3-A501-2A5DA12FA967}"/>
              </a:ext>
            </a:extLst>
          </p:cNvPr>
          <p:cNvSpPr txBox="1"/>
          <p:nvPr userDrawn="1"/>
        </p:nvSpPr>
        <p:spPr>
          <a:xfrm>
            <a:off x="8929567" y="5490375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B61E9DE0-5495-4272-B828-4B1FE07E2AE7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FE6DDF5-9D20-4FA5-8C5C-CD75F94C9C5B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415223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Fyll inn her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3F457B14-E787-6F9D-86E7-CFA0D797A340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9446ABEC-4C17-FFC5-2777-31D569F2D28C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40117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arke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5.2 - Er det et internasjonalt marked for løsningen og hvem er betalende kunde? Beskriv dette.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5.1 - Forklar hvordan produktet, løsningen eller tjenesten deres skal tas i bruk, og av hvem.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5.0 - Marked og forretningsmuligheter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Er brukeren eller betalende kunde med i konsortiet? Hva kreves av kunde for å ta i bruk den nye løsningen?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Er det et betalingsvillig internasjonalt marked? Har dere med partnere i konsortiet som kjenner dette markedet?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Skal hver enkelt partner markedsføre og selge sin del av løsningen, eller vil dere ha en felles markedsstrategi der dere fronter løsningen i fellesskap.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DCF0D0CC-B1C8-478A-837D-4541451B6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 b="-22965"/>
          <a:stretch/>
        </p:blipFill>
        <p:spPr>
          <a:xfrm>
            <a:off x="561600" y="39600"/>
            <a:ext cx="5667262" cy="343354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B51A13DE-5C48-456F-B43B-F0E254F99518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531882ED-27FF-45FC-B9C2-C27856BE1802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EE21C870-AA9A-47A0-A2FD-F866A8A3FB92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5.3 - Skisser kort fremtidig markedsstrategi.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5263019C-33F8-20AC-F515-748ACD8D5E13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11B4A0F1-6571-7ECC-1C68-06A2A650096A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62252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rskning, utvikling og innov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6.2 - Beskriv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 planlagte aktiviteter, som FoU, oppskalering, verifisering og implementering.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831006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6.1 - Beskriv hvordan løsningene vil flytte teknologifronten sammenlignet med dagens tilgjengelige løsninger.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6.0 - Forskning, utvikling og innovasjon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74392" cy="47705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6.3 -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kan eventuelt test/verifisering i nasjonal testinfrastruktur (eksempelvis katapult), bidra til at aktivitetene raskere implementeres/kommersialiseres i industrien?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21B64ECC-CF51-43BE-9654-6F123626DE6B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09550" y="1284970"/>
            <a:ext cx="208267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Hva bygger dere for eksempel videre på av eksisterende løsninger, forskning, utvikling og innovasjon? Hvilket TRL nivå er løsningen på i dag, og hvilket nivå vil dere være på etter gjennomført prosjekt? Se lenke: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Technology Readiness Level (TRL) 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Hvilke forskningsspørsmål søker dere svar på? Hvor er det størst usikkerhet med tanke på om dere faktisk lykkes med den tekniske utviklingen av løsningen?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283239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InnovationNorway"/>
              </a:rPr>
              <a:t>Se lenke:  </a:t>
            </a:r>
            <a:r>
              <a:rPr lang="nb-NO" sz="1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novationNorway"/>
              </a:rPr>
              <a:t>I</a:t>
            </a:r>
            <a:r>
              <a:rPr lang="nb-NO" sz="1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novationNor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nformasjon om Norsk Katapult</a:t>
            </a:r>
            <a:endParaRPr lang="nb-NO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241C6CAA-B352-45D0-A693-08510BDF6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600" y="39600"/>
            <a:ext cx="6354000" cy="254217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0831631E-60D2-4DA2-91D9-262F628B732E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3361E17-EBF6-4216-B87A-59E4E404A88C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330143"/>
            <a:ext cx="9374846" cy="8580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Fyll inn her</a:t>
            </a:r>
          </a:p>
        </p:txBody>
      </p:sp>
      <p:sp>
        <p:nvSpPr>
          <p:cNvPr id="2" name="TekstSylinder 17">
            <a:extLst>
              <a:ext uri="{FF2B5EF4-FFF2-40B4-BE49-F238E27FC236}">
                <a16:creationId xmlns:a16="http://schemas.microsoft.com/office/drawing/2014/main" id="{10BF67BE-2773-93B4-2779-905F2C7D4960}"/>
              </a:ext>
            </a:extLst>
          </p:cNvPr>
          <p:cNvSpPr txBox="1"/>
          <p:nvPr userDrawn="1"/>
        </p:nvSpPr>
        <p:spPr>
          <a:xfrm>
            <a:off x="567078" y="5366299"/>
            <a:ext cx="9374392" cy="261610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6.4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 hvilken grad er teknologiutviklingen avhengig av samarbeid mellom partnerne, beskriv kort disse sammenhengene?</a:t>
            </a:r>
          </a:p>
        </p:txBody>
      </p:sp>
      <p:sp>
        <p:nvSpPr>
          <p:cNvPr id="4" name="TekstSylinder 29">
            <a:extLst>
              <a:ext uri="{FF2B5EF4-FFF2-40B4-BE49-F238E27FC236}">
                <a16:creationId xmlns:a16="http://schemas.microsoft.com/office/drawing/2014/main" id="{3B35BF6B-90AC-EB62-FAED-A5A9D41B3591}"/>
              </a:ext>
            </a:extLst>
          </p:cNvPr>
          <p:cNvSpPr txBox="1"/>
          <p:nvPr userDrawn="1"/>
        </p:nvSpPr>
        <p:spPr>
          <a:xfrm>
            <a:off x="10013457" y="5630910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Kan partnere realisere sin del av prosjektet, uten samhandling med de andre partnerne? Hvis ikke - beskriv avhengigheten mellom partnerne.</a:t>
            </a:r>
          </a:p>
        </p:txBody>
      </p:sp>
      <p:sp>
        <p:nvSpPr>
          <p:cNvPr id="5" name="TekstSylinder 35">
            <a:extLst>
              <a:ext uri="{FF2B5EF4-FFF2-40B4-BE49-F238E27FC236}">
                <a16:creationId xmlns:a16="http://schemas.microsoft.com/office/drawing/2014/main" id="{D991EB75-6A54-AB26-52B6-F5EC2438CB18}"/>
              </a:ext>
            </a:extLst>
          </p:cNvPr>
          <p:cNvSpPr txBox="1"/>
          <p:nvPr userDrawn="1"/>
        </p:nvSpPr>
        <p:spPr>
          <a:xfrm>
            <a:off x="8933470" y="6708545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CDB88692-1139-6187-740A-54480D6C5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077" y="5636246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Fyll inn her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E1AD4D5F-0CD7-A744-7A64-44B166DF916C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9" name="TekstSylinder 1">
            <a:extLst>
              <a:ext uri="{FF2B5EF4-FFF2-40B4-BE49-F238E27FC236}">
                <a16:creationId xmlns:a16="http://schemas.microsoft.com/office/drawing/2014/main" id="{097A84CA-B33D-EA40-4F6E-2C212424FC5F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07388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Eff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683334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7.2 - Forklar hvordan prosjektet relaterer seg til prinsippene i EUs taksonomi, inkludert prinsippet om ikke å gjøre vesentlig skade.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7.1 - Beskriv de forventede gevinstene av prosjektet for klima, miljø og naturmangfold.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7.0 - Effekter på samfunn, klima og miljø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8315"/>
            <a:ext cx="9354342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7.3 - Hvilke langsiktige samfunnsmessige effekter forventes, for eksempel knyttet til styrking av norsk konkurransekraft,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kompetansebygging, bedre tilgang til nasjonal testinfrastruktur, langsiktig </a:t>
            </a: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verdiskaping og sysselsetting?</a:t>
            </a:r>
            <a:endParaRPr lang="nb-NO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Ta for eksempel utgangspunkt i situasjonen for bransjen i 2030, og om dere lykkes med realistiske ambisjoner. Estimatene oppgis i for eksempel %, tonn CO2, etc.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348357"/>
            <a:ext cx="20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Ta utgangspunkt i at dere lykkes med de realistiske ambisjonene deres, og for eksempel situasjonen i 2030.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D681999F-F0EE-47A9-8F71-C9D48222D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4" b="-6022"/>
          <a:stretch/>
        </p:blipFill>
        <p:spPr>
          <a:xfrm>
            <a:off x="561600" y="39600"/>
            <a:ext cx="5651631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14632AC-FB58-49EF-8FAF-4AFFECE5867C}"/>
              </a:ext>
            </a:extLst>
          </p:cNvPr>
          <p:cNvSpPr txBox="1"/>
          <p:nvPr userDrawn="1"/>
        </p:nvSpPr>
        <p:spPr>
          <a:xfrm>
            <a:off x="8929567" y="5423507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DF5B736C-697B-48A6-AC76-5E0FD0CD7DEE}"/>
              </a:ext>
            </a:extLst>
          </p:cNvPr>
          <p:cNvSpPr txBox="1"/>
          <p:nvPr userDrawn="1"/>
        </p:nvSpPr>
        <p:spPr>
          <a:xfrm>
            <a:off x="8929563" y="377909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6EF6705A-6F68-4361-9758-360616ED285E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6791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343132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" name="TekstSylinder 18">
            <a:extLst>
              <a:ext uri="{FF2B5EF4-FFF2-40B4-BE49-F238E27FC236}">
                <a16:creationId xmlns:a16="http://schemas.microsoft.com/office/drawing/2014/main" id="{0C8AE10F-790B-DBE8-07E0-B12C9B7F2316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3" name="TekstSylinder 1">
            <a:extLst>
              <a:ext uri="{FF2B5EF4-FFF2-40B4-BE49-F238E27FC236}">
                <a16:creationId xmlns:a16="http://schemas.microsoft.com/office/drawing/2014/main" id="{59392C52-4407-93C2-A182-1DCD98BBC236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59821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ktiviteter og gjennomfø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0" y="2431618"/>
            <a:ext cx="8975685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8.2 -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 opp et tentativt budsjett, inkludert hvordan kostnadene fordeles på hver av de utførende partnere i prosjektet. Gi i tillegg et estimat på behovet for offentlig finansiering per partner, og samlet.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944638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 dirty="0">
                <a:solidFill>
                  <a:schemeClr val="tx1"/>
                </a:solidFill>
              </a:rPr>
              <a:t>8.1 - </a:t>
            </a:r>
            <a:r>
              <a:rPr lang="nb-NO" sz="14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Hvordan er arbeidet tenkt organisert og gjennomført? 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8.0 – Gjennomføring og finansiering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4351854"/>
            <a:ext cx="9632654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 dirty="0">
                <a:solidFill>
                  <a:schemeClr val="tx1"/>
                </a:solidFill>
                <a:effectLst/>
                <a:latin typeface="+mn-lt"/>
              </a:rPr>
              <a:t>8.3 </a:t>
            </a:r>
            <a:r>
              <a:rPr lang="nb-NO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Beskriv kort hvordan de ulike partnere planlegger å finansiere sin andel av prosjektkostnadene? 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F.eks. hvem tar lead på sentrale arbeidspakker/oppgaver, hvem er tiltenkt rollen som prosjektansvarlig, evt. annet?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14172"/>
            <a:ext cx="208267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Vi forventer et grovt estimat, men vi ønsker å se at de totale prosjektkostnadene sannsynligvis kommer opp på et «forventet» Grønn plattform-nivå, dvs. et finansieringsbehov på 30 – 80 mill. kroner. Én partner kan maksimalt bære inntil 40% av prosjekt-kostnadene. FoU-sektoren samlet kan bære inntil 50% (</a:t>
            </a:r>
            <a:r>
              <a:rPr lang="nb-NO" sz="1000" kern="12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max</a:t>
            </a:r>
            <a:r>
              <a:rPr lang="nb-NO" sz="10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 40 mill. kroner) av det totale tilsagnsbeløpet.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613464"/>
            <a:ext cx="208267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Viktig å synliggjøre at partnerne forstår at de må stille med en betydelig egenandel, i tillegg til evt.  finansiering fra Grønn plattform.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Bedriftspartnere finansieres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ihht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. statsstøtteregelverket (GBER art. 25), begrenset oppad til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max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. 60%, (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katapultsenter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 inntil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max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. 70%).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43B9145B-5DCB-4336-84C1-3E6135012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1" b="-6150"/>
          <a:stretch/>
        </p:blipFill>
        <p:spPr>
          <a:xfrm>
            <a:off x="561600" y="39600"/>
            <a:ext cx="5659446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C7FC2EF6-26BD-41CD-8D0C-F4C4BD38DBF7}"/>
              </a:ext>
            </a:extLst>
          </p:cNvPr>
          <p:cNvSpPr txBox="1"/>
          <p:nvPr userDrawn="1"/>
        </p:nvSpPr>
        <p:spPr>
          <a:xfrm>
            <a:off x="8906887" y="5828058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BC8B87E-2A82-4AC4-B22C-3B28FA49E32E}"/>
              </a:ext>
            </a:extLst>
          </p:cNvPr>
          <p:cNvSpPr txBox="1"/>
          <p:nvPr userDrawn="1"/>
        </p:nvSpPr>
        <p:spPr>
          <a:xfrm>
            <a:off x="8929563" y="398168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 dirty="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EAB28A4E-F37D-475A-A217-20FB842C28D8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lang="nb-NO" sz="14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dirty="0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968159"/>
            <a:ext cx="9374846" cy="9811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700479"/>
            <a:ext cx="9374846" cy="10506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18">
            <a:extLst>
              <a:ext uri="{FF2B5EF4-FFF2-40B4-BE49-F238E27FC236}">
                <a16:creationId xmlns:a16="http://schemas.microsoft.com/office/drawing/2014/main" id="{C219F24A-A8FD-5116-BBCB-A03A16A0E5ED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04EBC995-4045-9DDB-A7ED-EAB3DF7F5697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28302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Aktiviteter og gjennomfø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>
            <a:extLst>
              <a:ext uri="{FF2B5EF4-FFF2-40B4-BE49-F238E27FC236}">
                <a16:creationId xmlns:a16="http://schemas.microsoft.com/office/drawing/2014/main" id="{43B9145B-5DCB-4336-84C1-3E6135012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1" b="-6150"/>
          <a:stretch/>
        </p:blipFill>
        <p:spPr>
          <a:xfrm>
            <a:off x="561600" y="39600"/>
            <a:ext cx="5659446" cy="261610"/>
          </a:xfrm>
          <a:prstGeom prst="rect">
            <a:avLst/>
          </a:prstGeom>
        </p:spPr>
      </p:pic>
      <p:sp>
        <p:nvSpPr>
          <p:cNvPr id="3" name="TekstSylinder 18">
            <a:extLst>
              <a:ext uri="{FF2B5EF4-FFF2-40B4-BE49-F238E27FC236}">
                <a16:creationId xmlns:a16="http://schemas.microsoft.com/office/drawing/2014/main" id="{E76E273A-52B0-1BE2-CC42-383659A4BA2E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accent6">
                    <a:lumMod val="50000"/>
                  </a:schemeClr>
                </a:solidFill>
              </a:rPr>
              <a:t>Grønn plattform 2026</a:t>
            </a:r>
          </a:p>
        </p:txBody>
      </p:sp>
      <p:sp>
        <p:nvSpPr>
          <p:cNvPr id="4" name="TekstSylinder 1">
            <a:extLst>
              <a:ext uri="{FF2B5EF4-FFF2-40B4-BE49-F238E27FC236}">
                <a16:creationId xmlns:a16="http://schemas.microsoft.com/office/drawing/2014/main" id="{87456010-E9F8-1489-05BA-90B866BE2345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2026 [V1 22.01.26].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62690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99" r:id="rId9"/>
    <p:sldLayoutId id="2147483875" r:id="rId10"/>
    <p:sldLayoutId id="2147483876" r:id="rId11"/>
    <p:sldLayoutId id="2147483874" r:id="rId12"/>
    <p:sldLayoutId id="21474838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3275" y="368299"/>
            <a:ext cx="10656888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1739017"/>
            <a:ext cx="10656888" cy="4437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Rediger tekststiler i malen
Andre nivå
Tredje nivå
Fjerde nivå
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33856" y="6446114"/>
            <a:ext cx="926307" cy="213591"/>
          </a:xfrm>
          <a:prstGeom prst="rect">
            <a:avLst/>
          </a:prstGeom>
        </p:spPr>
        <p:txBody>
          <a:bodyPr vert="horz" lIns="0" tIns="0" rIns="25200" bIns="0" rtlCol="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4FFAC8F-5CB4-B74F-B4F1-5A3AF13E13B7}" type="datetime1">
              <a:rPr lang="nb-NO" smtClean="0"/>
              <a:pPr/>
              <a:t>22.01.2026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0271" y="6448462"/>
            <a:ext cx="4558692" cy="2112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4055" y="6446115"/>
            <a:ext cx="208864" cy="21359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133987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105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5ACBF0"/>
          </p15:clr>
        </p15:guide>
        <p15:guide id="2" orient="horz" pos="4088">
          <p15:clr>
            <a:srgbClr val="5ACBF0"/>
          </p15:clr>
        </p15:guide>
        <p15:guide id="3" pos="506">
          <p15:clr>
            <a:srgbClr val="5ACBF0"/>
          </p15:clr>
        </p15:guide>
        <p15:guide id="4" orient="horz" pos="2583">
          <p15:clr>
            <a:srgbClr val="A4A3A4"/>
          </p15:clr>
        </p15:guide>
        <p15:guide id="5" orient="horz" pos="1457">
          <p15:clr>
            <a:srgbClr val="5ACBF0"/>
          </p15:clr>
        </p15:guide>
        <p15:guide id="6" orient="horz" pos="640">
          <p15:clr>
            <a:srgbClr val="A4A3A4"/>
          </p15:clr>
        </p15:guide>
        <p15:guide id="7" orient="horz">
          <p15:clr>
            <a:srgbClr val="F26B43"/>
          </p15:clr>
        </p15:guide>
        <p15:guide id="8">
          <p15:clr>
            <a:srgbClr val="F26B43"/>
          </p15:clr>
        </p15:guide>
        <p15:guide id="9" pos="1504">
          <p15:clr>
            <a:srgbClr val="A4A3A4"/>
          </p15:clr>
        </p15:guide>
        <p15:guide id="10" pos="1543">
          <p15:clr>
            <a:srgbClr val="A4A3A4"/>
          </p15:clr>
        </p15:guide>
        <p15:guide id="11" pos="3046">
          <p15:clr>
            <a:srgbClr val="A4A3A4"/>
          </p15:clr>
        </p15:guide>
        <p15:guide id="12" pos="3089">
          <p15:clr>
            <a:srgbClr val="A4A3A4"/>
          </p15:clr>
        </p15:guide>
        <p15:guide id="13" pos="4588">
          <p15:clr>
            <a:srgbClr val="A4A3A4"/>
          </p15:clr>
        </p15:guide>
        <p15:guide id="14" pos="4634">
          <p15:clr>
            <a:srgbClr val="A4A3A4"/>
          </p15:clr>
        </p15:guide>
        <p15:guide id="15" pos="6131">
          <p15:clr>
            <a:srgbClr val="A4A3A4"/>
          </p15:clr>
        </p15:guide>
        <p15:guide id="16" pos="6176">
          <p15:clr>
            <a:srgbClr val="A4A3A4"/>
          </p15:clr>
        </p15:guide>
        <p15:guide id="17" pos="7219">
          <p15:clr>
            <a:srgbClr val="5ACBF0"/>
          </p15:clr>
        </p15:guide>
        <p15:guide id="18" pos="7446">
          <p15:clr>
            <a:srgbClr val="5ACBF0"/>
          </p15:clr>
        </p15:guide>
        <p15:guide id="19" orient="horz" pos="232">
          <p15:clr>
            <a:srgbClr val="5ACBF0"/>
          </p15:clr>
        </p15:guide>
        <p15:guide id="20" orient="horz" pos="4320">
          <p15:clr>
            <a:srgbClr val="F26B43"/>
          </p15:clr>
        </p15:guide>
        <p15:guide id="21" pos="7680">
          <p15:clr>
            <a:srgbClr val="F26B43"/>
          </p15:clr>
        </p15:guide>
        <p15:guide id="22" pos="3840">
          <p15:clr>
            <a:srgbClr val="5ACBF0"/>
          </p15:clr>
        </p15:guide>
        <p15:guide id="23" orient="horz" pos="1262">
          <p15:clr>
            <a:srgbClr val="5ACBF0"/>
          </p15:clr>
        </p15:guide>
        <p15:guide id="24" orient="horz" pos="389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84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view?r=eyJrIjoiNDAwNDhmMjktMjAwNy00MTMyLWFhNDAtZWM2NTQ5ZTBhNzFhIiwidCI6ImMzOWQ0OWY3LTllZWQtNDMwNy1iMDMyLWJiMjhmM2NmOWQ3OSIsImMiOjh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NDAwNDhmMjktMjAwNy00MTMyLWFhNDAtZWM2NTQ5ZTBhNzFhIiwidCI6ImMzOWQ0OWY3LTllZWQtNDMwNy1iMDMyLWJiMjhmM2NmOWQ3OSIsImMiOjh9" TargetMode="External"/><Relationship Id="rId2" Type="http://schemas.openxmlformats.org/officeDocument/2006/relationships/hyperlink" Target="https://www.innovasjonnorge.no/artikkel/brl-og-trl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norskkatapult.no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skningsradet.no/sok-om-finansiering/gronn-plattform/sporsmal-og-svar-gronn-plattfor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forskningsradet.no/sok-om-finansiering/gronn-plattfor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nnovationnorwayb2c.b2clogin.com/innovationnorwayb2c.onmicrosoft.com/b2c_1a_b2c_landingpage_idporten_live/oauth2/v2.0/authorize?client_id=c0514ced-5c01-48bc-84bd-d9ddd2ebb36f&amp;redirect_uri=https%3A%2F%2Fstart.innovasjonnorge.no%2Fsignin-oidc&amp;response_type=id_token&amp;scope=openid%20profile&amp;response_mode=form_post&amp;nonce=638729681258707328.OWQ3ZDcxYTktNzIxYi00MWIxLWE1YWEtYTBlM2ZkMGM5NWI5ZmQ0YWNlODktZTRjNy00YWQxLWIwNmMtOGMzNDFjMTQzODJh&amp;client_info=1&amp;x-client-brkrver=IDWeb.2.19.1.0&amp;state=CfDJ8EhezaT8IsVPtzc-rnZ061CLB-3BWTRdqjOOOroP7_xWx8Y1ub7sLqrZZuC99Vn0Lp4Fml9FzcEbVaIryTDhaM5zxjxxsoI_QG2HCTiZanevz3CgCyTD2JWfcy_3NtP_454yo-eCbes700SHhcUAgq3urW-Jpkbh1VcsMvXnByDaItx5qb8YgdGamtDpihbrp6xCaV4lxjWJl7Pm0n54fO4_HdcQ8HwLodfO1hZKv_aAKqJ6kkTFa6FREMVSPGFyg_9R6BowhN3JPt3KuRvpPtAPPVKBJs8X2-NsHbbIkkfOFNI1XmHGvS-eM3zQR6XG6A&amp;x-client-SKU=ID_NET8_0&amp;x-client-ver=7.6.0.0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www.forskningsradet.no/finansiering/gronn-plattform/skisseutlysning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32338F33-C821-4DFD-9798-AC1B51094C2D}"/>
              </a:ext>
            </a:extLst>
          </p:cNvPr>
          <p:cNvSpPr txBox="1"/>
          <p:nvPr/>
        </p:nvSpPr>
        <p:spPr>
          <a:xfrm>
            <a:off x="2152676" y="2339558"/>
            <a:ext cx="863594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Dette arbeidsdokumentet er tenkt som et </a:t>
            </a:r>
            <a:r>
              <a:rPr lang="nb-NO" sz="1600" dirty="0">
                <a:solidFill>
                  <a:srgbClr val="CFD7DB"/>
                </a:solidFill>
                <a:latin typeface="Calibri" panose="020F0502020204030204"/>
              </a:rPr>
              <a:t>felles støtteverktøy i arbeidet med utarbeidelsen av skissen.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Selve skisseskjemaet skal fylles ut og leveres inn via Innovasjon Norges søker-portal.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Dette dokumentet er ikke søknadsskjema og kan/skal heller ikke brukes som vedlegg til søknaden.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Skissen har </a:t>
            </a:r>
            <a:r>
              <a:rPr lang="nb-NO" sz="1600" dirty="0">
                <a:solidFill>
                  <a:srgbClr val="CFD7DB"/>
                </a:solidFill>
                <a:latin typeface="Calibri" panose="020F0502020204030204"/>
              </a:rPr>
              <a:t>8 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punkter med underpunkter som skal fylles ut.</a:t>
            </a:r>
            <a:r>
              <a:rPr lang="nb-NO" sz="1600" dirty="0">
                <a:solidFill>
                  <a:srgbClr val="CFD7DB"/>
                </a:solidFill>
                <a:latin typeface="Calibri" panose="020F0502020204030204"/>
              </a:rPr>
              <a:t> 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alltid teksten i skissemalen som ligger i søker-portalen som er gyldig versjon.</a:t>
            </a:r>
            <a:endParaRPr lang="nb-NO" sz="1600" b="0" i="0" u="none" strike="noStrike" kern="1200" cap="none" spc="0" normalizeH="0" baseline="0" noProof="0" dirty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ligger noen «hjelpetekster» på sidene. For ytterligere veiledning; se gjennomgangen av skissen i videoen/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webinaret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som ligger på Grønn plattforms hjemmeside under «Veiledning, spørsmål og svar».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9749644-50C0-4F02-BAFA-0C156E22245A}"/>
              </a:ext>
            </a:extLst>
          </p:cNvPr>
          <p:cNvSpPr/>
          <p:nvPr/>
        </p:nvSpPr>
        <p:spPr>
          <a:xfrm>
            <a:off x="2103516" y="1375678"/>
            <a:ext cx="7559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Arbeidsdokument for skisse til Grønn plattform 2026 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DA3133B5-F014-48AC-B202-8AA95617E885}"/>
              </a:ext>
            </a:extLst>
          </p:cNvPr>
          <p:cNvCxnSpPr>
            <a:cxnSpLocks/>
          </p:cNvCxnSpPr>
          <p:nvPr/>
        </p:nvCxnSpPr>
        <p:spPr>
          <a:xfrm>
            <a:off x="1483051" y="1967210"/>
            <a:ext cx="8856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83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EC20D17-7FB0-49D9-9CA2-3035D46EC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F44381-F594-4DC7-B6FA-3E8DC08D4B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8C3738-E76D-4D43-9F25-F8C3302454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/>
        </p:nvSpPr>
        <p:spPr>
          <a:xfrm>
            <a:off x="10009550" y="2701455"/>
            <a:ext cx="208267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Bruk gjerne verktøyet på Innovasjon Norge (IN) sin hjemmeside: </a:t>
            </a:r>
            <a:r>
              <a:rPr lang="nb-NO" sz="1000" dirty="0">
                <a:hlinkClick r:id="rId2"/>
              </a:rPr>
              <a:t>Innovasjon Norges EU taksonomi verktøy</a:t>
            </a:r>
            <a:r>
              <a:rPr lang="nb-NO" sz="1000" dirty="0"/>
              <a:t>.</a:t>
            </a:r>
            <a:r>
              <a:rPr lang="nb-NO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INs regionale rådgivere kan også bistå dere.</a:t>
            </a:r>
          </a:p>
        </p:txBody>
      </p:sp>
    </p:spTree>
    <p:extLst>
      <p:ext uri="{BB962C8B-B14F-4D97-AF65-F5344CB8AC3E}">
        <p14:creationId xmlns:p14="http://schemas.microsoft.com/office/powerpoint/2010/main" val="159467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DED8302-A574-218D-5EF6-680C382C2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3DAEE80-0936-A690-534E-E95A1B06DE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0F14310-2020-5520-4C45-63853DD7E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815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49ACE0-71BE-15CA-98D8-A95CBA33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0" y="0"/>
            <a:ext cx="3898339" cy="6567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D3F445-51A3-4447-7678-D73383C98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119" y="668434"/>
            <a:ext cx="3266583" cy="42826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33C494-5B3A-6F91-C60A-5D14231DFD2F}"/>
              </a:ext>
            </a:extLst>
          </p:cNvPr>
          <p:cNvSpPr txBox="1"/>
          <p:nvPr/>
        </p:nvSpPr>
        <p:spPr>
          <a:xfrm>
            <a:off x="9518943" y="428712"/>
            <a:ext cx="2393027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Praktisk</a:t>
            </a:r>
            <a:r>
              <a:rPr lang="en-GB" dirty="0"/>
              <a:t> </a:t>
            </a:r>
            <a:r>
              <a:rPr lang="en-GB" dirty="0" err="1"/>
              <a:t>informasjon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Forflytninger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Lagring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Feilmeldinger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Utskrift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.pdf format</a:t>
            </a:r>
            <a:endParaRPr lang="nb-NO" dirty="0"/>
          </a:p>
        </p:txBody>
      </p:sp>
      <p:sp>
        <p:nvSpPr>
          <p:cNvPr id="17" name="Ellipse 41">
            <a:extLst>
              <a:ext uri="{FF2B5EF4-FFF2-40B4-BE49-F238E27FC236}">
                <a16:creationId xmlns:a16="http://schemas.microsoft.com/office/drawing/2014/main" id="{731097C2-662B-5C04-46C4-54547F734A71}"/>
              </a:ext>
            </a:extLst>
          </p:cNvPr>
          <p:cNvSpPr/>
          <p:nvPr/>
        </p:nvSpPr>
        <p:spPr>
          <a:xfrm>
            <a:off x="6854658" y="169492"/>
            <a:ext cx="2340373" cy="9978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utskrift/PDF: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Høyreklikk når du står i skjemaet.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 å få ut hele skjemaet: stå i trinn </a:t>
            </a:r>
            <a:r>
              <a:rPr lang="nb-NO" sz="9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9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når du velger utskrift.)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83A8E1-C79C-F77B-7B50-9EBE55100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410" y="1765364"/>
            <a:ext cx="3272658" cy="4348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34C9E8-515E-9774-9B1E-0AF3DFEA6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405" y="2648663"/>
            <a:ext cx="3267202" cy="40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6EA01-BA29-C195-2601-44548F1DC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4CD37CA-D47B-3BBC-8462-B6B4CC9163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170" y="1511005"/>
            <a:ext cx="9374846" cy="1064509"/>
          </a:xfrm>
          <a:prstGeom prst="rect">
            <a:avLst/>
          </a:prstGeom>
        </p:spPr>
        <p:txBody>
          <a:bodyPr/>
          <a:lstStyle/>
          <a:p>
            <a:endParaRPr lang="nb-NO" sz="12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2230C-A9F5-020B-8320-69C3E19A29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170" y="2915790"/>
            <a:ext cx="9374846" cy="1064509"/>
          </a:xfrm>
          <a:prstGeom prst="rect">
            <a:avLst/>
          </a:prstGeom>
        </p:spPr>
        <p:txBody>
          <a:bodyPr/>
          <a:lstStyle/>
          <a:p>
            <a:endParaRPr lang="nb-NO" sz="12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D79254E-8B20-5B8E-E662-AC5F937778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170" y="4337904"/>
            <a:ext cx="9374846" cy="1064509"/>
          </a:xfrm>
          <a:prstGeom prst="rect">
            <a:avLst/>
          </a:prstGeom>
        </p:spPr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76766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22E071B-6DAB-40B8-9DA5-36D91605DCFB}"/>
              </a:ext>
            </a:extLst>
          </p:cNvPr>
          <p:cNvSpPr txBox="1"/>
          <p:nvPr/>
        </p:nvSpPr>
        <p:spPr>
          <a:xfrm>
            <a:off x="1076378" y="553864"/>
            <a:ext cx="461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Lenker til referanser i skissen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2F297B4-FC96-4F0E-A989-98B050367064}"/>
              </a:ext>
            </a:extLst>
          </p:cNvPr>
          <p:cNvSpPr txBox="1"/>
          <p:nvPr/>
        </p:nvSpPr>
        <p:spPr>
          <a:xfrm>
            <a:off x="1076378" y="1520517"/>
            <a:ext cx="2461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Ref. 6.1  TRL-nivå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Ref. 7.2 EUs taksonomi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Ref. 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.3  Katapult-sentre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78E3E2E-2BC9-46EA-BE6E-F6073811A14D}"/>
              </a:ext>
            </a:extLst>
          </p:cNvPr>
          <p:cNvSpPr txBox="1"/>
          <p:nvPr/>
        </p:nvSpPr>
        <p:spPr>
          <a:xfrm>
            <a:off x="3690257" y="1452590"/>
            <a:ext cx="609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Technology Readiness Level (TRL) 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2E30C51-686F-4A34-BF07-9D6DBBC6CBB1}"/>
              </a:ext>
            </a:extLst>
          </p:cNvPr>
          <p:cNvSpPr txBox="1"/>
          <p:nvPr/>
        </p:nvSpPr>
        <p:spPr>
          <a:xfrm>
            <a:off x="3690257" y="2074515"/>
            <a:ext cx="417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Innovasjon Norges EUs taksonomi-verktøy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39ABBA1-8EE2-4849-8075-61C2CE191A05}"/>
              </a:ext>
            </a:extLst>
          </p:cNvPr>
          <p:cNvSpPr txBox="1"/>
          <p:nvPr/>
        </p:nvSpPr>
        <p:spPr>
          <a:xfrm>
            <a:off x="3690257" y="2628513"/>
            <a:ext cx="154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Norsk katapult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0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91F24C-98DF-272C-D664-FEA85C15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980" y="4930161"/>
            <a:ext cx="2666156" cy="1767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EE07C-4794-9C85-43D7-7FDF3AF30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371" y="4909408"/>
            <a:ext cx="3796301" cy="172459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22E071B-6DAB-40B8-9DA5-36D91605DCFB}"/>
              </a:ext>
            </a:extLst>
          </p:cNvPr>
          <p:cNvSpPr txBox="1"/>
          <p:nvPr/>
        </p:nvSpPr>
        <p:spPr>
          <a:xfrm>
            <a:off x="873179" y="499674"/>
            <a:ext cx="461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Praktisk info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E7EEFF-0D87-43B8-B8F5-FE77403307CF}"/>
              </a:ext>
            </a:extLst>
          </p:cNvPr>
          <p:cNvSpPr txBox="1"/>
          <p:nvPr/>
        </p:nvSpPr>
        <p:spPr>
          <a:xfrm>
            <a:off x="4048617" y="1401288"/>
            <a:ext cx="64844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Obligatorisk skisse før søknad til Grønn plattform 2026 (forskningsradet.no)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B2F2E0F-6A3D-4018-9C3C-B3C08FA1EB5C}"/>
              </a:ext>
            </a:extLst>
          </p:cNvPr>
          <p:cNvSpPr txBox="1"/>
          <p:nvPr/>
        </p:nvSpPr>
        <p:spPr>
          <a:xfrm>
            <a:off x="1076378" y="1821888"/>
            <a:ext cx="10236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 </a:t>
            </a:r>
            <a:r>
              <a:rPr lang="nb-NO" sz="1600" b="1" dirty="0">
                <a:solidFill>
                  <a:srgbClr val="1F1F1F"/>
                </a:solidFill>
                <a:latin typeface="Calibri" panose="020F0502020204030204"/>
              </a:rPr>
              <a:t>finner dere Skisseskjema, hvordan fyller dere det ut og 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det inn?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Logg inn på </a:t>
            </a:r>
            <a:r>
              <a:rPr lang="nb-NO" sz="1600" b="0" i="0" dirty="0">
                <a:solidFill>
                  <a:srgbClr val="00338D"/>
                </a:solidFill>
                <a:effectLst/>
                <a:latin typeface="Neue Montreal"/>
                <a:hlinkClick r:id="rId6" tooltip="Min side"/>
              </a:rPr>
              <a:t>Min side</a:t>
            </a:r>
            <a:r>
              <a:rPr lang="nb-NO" sz="1600" b="0" i="0" dirty="0">
                <a:solidFill>
                  <a:srgbClr val="1F1F1F"/>
                </a:solidFill>
                <a:effectLst/>
                <a:latin typeface="Neue Montreal"/>
              </a:rPr>
              <a:t> hos Innovasjon Norge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og følg oppskriften nedenfor: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7D99CC1-47EF-4F30-BB2C-7BA018C36B9A}"/>
              </a:ext>
            </a:extLst>
          </p:cNvPr>
          <p:cNvSpPr txBox="1"/>
          <p:nvPr/>
        </p:nvSpPr>
        <p:spPr>
          <a:xfrm>
            <a:off x="1076378" y="1401288"/>
            <a:ext cx="3161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Informasjon om skisseutlysningen:</a:t>
            </a:r>
          </a:p>
        </p:txBody>
      </p:sp>
      <p:sp>
        <p:nvSpPr>
          <p:cNvPr id="48" name="Rektangel: avrundede hjørner 47">
            <a:extLst>
              <a:ext uri="{FF2B5EF4-FFF2-40B4-BE49-F238E27FC236}">
                <a16:creationId xmlns:a16="http://schemas.microsoft.com/office/drawing/2014/main" id="{033EAFB8-A3EA-4111-A828-FB96CBD92F38}"/>
              </a:ext>
            </a:extLst>
          </p:cNvPr>
          <p:cNvSpPr/>
          <p:nvPr/>
        </p:nvSpPr>
        <p:spPr>
          <a:xfrm>
            <a:off x="851543" y="2626801"/>
            <a:ext cx="3362844" cy="2032571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C14FAEF7-CDC9-4C03-BDFC-5DF851C0A372}"/>
              </a:ext>
            </a:extLst>
          </p:cNvPr>
          <p:cNvSpPr/>
          <p:nvPr/>
        </p:nvSpPr>
        <p:spPr>
          <a:xfrm>
            <a:off x="1920202" y="4827403"/>
            <a:ext cx="4608805" cy="1915083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ktangel: avrundede hjørner 49">
            <a:extLst>
              <a:ext uri="{FF2B5EF4-FFF2-40B4-BE49-F238E27FC236}">
                <a16:creationId xmlns:a16="http://schemas.microsoft.com/office/drawing/2014/main" id="{0179006E-B73B-4DAB-80A5-7482978A995E}"/>
              </a:ext>
            </a:extLst>
          </p:cNvPr>
          <p:cNvSpPr/>
          <p:nvPr/>
        </p:nvSpPr>
        <p:spPr>
          <a:xfrm>
            <a:off x="7757938" y="4827403"/>
            <a:ext cx="3654240" cy="1915083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1831B599-EA74-4827-8B64-4A950B36063E}"/>
              </a:ext>
            </a:extLst>
          </p:cNvPr>
          <p:cNvSpPr txBox="1"/>
          <p:nvPr/>
        </p:nvSpPr>
        <p:spPr>
          <a:xfrm>
            <a:off x="1076378" y="998167"/>
            <a:ext cx="159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Grønn plattform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C9BD38C-5E05-4133-8855-12CE31F4A136}"/>
              </a:ext>
            </a:extLst>
          </p:cNvPr>
          <p:cNvSpPr/>
          <p:nvPr/>
        </p:nvSpPr>
        <p:spPr>
          <a:xfrm>
            <a:off x="936000" y="1131146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CF8E424-1BC2-4FFF-9346-9F8B87C5A093}"/>
              </a:ext>
            </a:extLst>
          </p:cNvPr>
          <p:cNvSpPr/>
          <p:nvPr/>
        </p:nvSpPr>
        <p:spPr>
          <a:xfrm>
            <a:off x="936000" y="1540932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9FACD39-CBDC-4C65-A2DD-DC12BA96F41D}"/>
              </a:ext>
            </a:extLst>
          </p:cNvPr>
          <p:cNvSpPr/>
          <p:nvPr/>
        </p:nvSpPr>
        <p:spPr>
          <a:xfrm>
            <a:off x="936000" y="1945168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603A45E-9518-47A5-8649-80FFC31B7ED6}"/>
              </a:ext>
            </a:extLst>
          </p:cNvPr>
          <p:cNvSpPr txBox="1"/>
          <p:nvPr/>
        </p:nvSpPr>
        <p:spPr>
          <a:xfrm>
            <a:off x="2492378" y="1003819"/>
            <a:ext cx="8410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Informasjonsvideo med gjennomgang av skissen ligger på siden «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Veiledning, spørsmål og svar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07296-81C5-611B-D708-BC9B27A923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8837" y="2744055"/>
            <a:ext cx="2149043" cy="179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A55C253-7554-D5C5-3512-F053371C4BF4}"/>
              </a:ext>
            </a:extLst>
          </p:cNvPr>
          <p:cNvSpPr txBox="1"/>
          <p:nvPr/>
        </p:nvSpPr>
        <p:spPr>
          <a:xfrm>
            <a:off x="4582443" y="26488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</a:t>
            </a:r>
            <a:endParaRPr lang="nb-NO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1907F6-A404-6CE7-0C0A-5053297CB9BB}"/>
              </a:ext>
            </a:extLst>
          </p:cNvPr>
          <p:cNvSpPr txBox="1"/>
          <p:nvPr/>
        </p:nvSpPr>
        <p:spPr>
          <a:xfrm>
            <a:off x="1002065" y="264693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</a:t>
            </a:r>
            <a:endParaRPr lang="nb-NO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ADE970-D22F-18DC-BF66-0EBAC559C795}"/>
              </a:ext>
            </a:extLst>
          </p:cNvPr>
          <p:cNvSpPr txBox="1"/>
          <p:nvPr/>
        </p:nvSpPr>
        <p:spPr>
          <a:xfrm>
            <a:off x="7994220" y="26488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</a:t>
            </a:r>
            <a:endParaRPr lang="nb-NO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E7C14-4418-4962-AC65-71675CC9049C}"/>
              </a:ext>
            </a:extLst>
          </p:cNvPr>
          <p:cNvSpPr txBox="1"/>
          <p:nvPr/>
        </p:nvSpPr>
        <p:spPr>
          <a:xfrm>
            <a:off x="2030781" y="493016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4.</a:t>
            </a:r>
            <a:endParaRPr lang="nb-NO" dirty="0"/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E72B7FC4-FF54-46D1-AEE2-B2F1AA78AE1F}"/>
              </a:ext>
            </a:extLst>
          </p:cNvPr>
          <p:cNvSpPr/>
          <p:nvPr/>
        </p:nvSpPr>
        <p:spPr>
          <a:xfrm>
            <a:off x="4360741" y="6135215"/>
            <a:ext cx="1975120" cy="40820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ktangel: avrundede hjørner 47">
            <a:extLst>
              <a:ext uri="{FF2B5EF4-FFF2-40B4-BE49-F238E27FC236}">
                <a16:creationId xmlns:a16="http://schemas.microsoft.com/office/drawing/2014/main" id="{A2522787-D976-4807-B3DC-8F8E27763144}"/>
              </a:ext>
            </a:extLst>
          </p:cNvPr>
          <p:cNvSpPr/>
          <p:nvPr/>
        </p:nvSpPr>
        <p:spPr>
          <a:xfrm>
            <a:off x="7757938" y="2626801"/>
            <a:ext cx="3654240" cy="2032571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: avrundede hjørner 17">
            <a:extLst>
              <a:ext uri="{FF2B5EF4-FFF2-40B4-BE49-F238E27FC236}">
                <a16:creationId xmlns:a16="http://schemas.microsoft.com/office/drawing/2014/main" id="{CC70C2DF-6541-747D-2D3E-60D375047E44}"/>
              </a:ext>
            </a:extLst>
          </p:cNvPr>
          <p:cNvSpPr/>
          <p:nvPr/>
        </p:nvSpPr>
        <p:spPr>
          <a:xfrm>
            <a:off x="8197823" y="6451255"/>
            <a:ext cx="835762" cy="31344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: avrundede hjørner 47">
            <a:extLst>
              <a:ext uri="{FF2B5EF4-FFF2-40B4-BE49-F238E27FC236}">
                <a16:creationId xmlns:a16="http://schemas.microsoft.com/office/drawing/2014/main" id="{D3FAE4BF-1278-6BA6-7B78-F8889D173F34}"/>
              </a:ext>
            </a:extLst>
          </p:cNvPr>
          <p:cNvSpPr/>
          <p:nvPr/>
        </p:nvSpPr>
        <p:spPr>
          <a:xfrm>
            <a:off x="4360741" y="2632589"/>
            <a:ext cx="3254845" cy="2032571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AAD576-C6FA-C3C9-31AC-4F12B2F58D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3918" y="2917724"/>
            <a:ext cx="2688832" cy="13886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B6B08C-2A1E-A006-E157-D2BB956632BC}"/>
              </a:ext>
            </a:extLst>
          </p:cNvPr>
          <p:cNvSpPr txBox="1"/>
          <p:nvPr/>
        </p:nvSpPr>
        <p:spPr>
          <a:xfrm>
            <a:off x="7814523" y="493016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</a:t>
            </a:r>
            <a:endParaRPr lang="nb-NO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9EF9CF-3FE9-73F6-3DE3-BDAE5DFA59F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729" t="12773" r="15745"/>
          <a:stretch>
            <a:fillRect/>
          </a:stretch>
        </p:blipFill>
        <p:spPr>
          <a:xfrm>
            <a:off x="8353614" y="2744055"/>
            <a:ext cx="2739487" cy="1798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B9174E-098B-0697-B0FC-B37A4F873DB7}"/>
              </a:ext>
            </a:extLst>
          </p:cNvPr>
          <p:cNvSpPr txBox="1"/>
          <p:nvPr/>
        </p:nvSpPr>
        <p:spPr>
          <a:xfrm>
            <a:off x="8584207" y="3539363"/>
            <a:ext cx="109123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2">
                    <a:lumMod val="50000"/>
                  </a:schemeClr>
                </a:solidFill>
              </a:rPr>
              <a:t>Nasse </a:t>
            </a:r>
            <a:r>
              <a:rPr lang="en-GB" sz="700" b="1" dirty="0" err="1">
                <a:solidFill>
                  <a:schemeClr val="bg2">
                    <a:lumMod val="50000"/>
                  </a:schemeClr>
                </a:solidFill>
              </a:rPr>
              <a:t>Nøff</a:t>
            </a:r>
            <a:endParaRPr lang="en-GB" sz="7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700" b="1" dirty="0" err="1">
                <a:solidFill>
                  <a:schemeClr val="bg2">
                    <a:lumMod val="50000"/>
                  </a:schemeClr>
                </a:solidFill>
              </a:rPr>
              <a:t>Privatperson</a:t>
            </a:r>
            <a:endParaRPr lang="en-GB" sz="7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</a:rPr>
              <a:t>010158 *****</a:t>
            </a:r>
            <a:endParaRPr lang="nb-NO" sz="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100DD-4E24-4C38-2B75-61CDEA65F531}"/>
              </a:ext>
            </a:extLst>
          </p:cNvPr>
          <p:cNvSpPr txBox="1"/>
          <p:nvPr/>
        </p:nvSpPr>
        <p:spPr>
          <a:xfrm>
            <a:off x="8584556" y="4071318"/>
            <a:ext cx="146997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 err="1">
                <a:solidFill>
                  <a:schemeClr val="bg2">
                    <a:lumMod val="50000"/>
                  </a:schemeClr>
                </a:solidFill>
              </a:rPr>
              <a:t>Hundremeterskogen</a:t>
            </a:r>
            <a:r>
              <a:rPr lang="en-GB" sz="700" b="1" dirty="0">
                <a:solidFill>
                  <a:schemeClr val="bg2">
                    <a:lumMod val="50000"/>
                  </a:schemeClr>
                </a:solidFill>
              </a:rPr>
              <a:t> AS</a:t>
            </a:r>
          </a:p>
          <a:p>
            <a:r>
              <a:rPr lang="en-GB" sz="700" dirty="0" err="1">
                <a:solidFill>
                  <a:schemeClr val="bg2">
                    <a:lumMod val="50000"/>
                  </a:schemeClr>
                </a:solidFill>
              </a:rPr>
              <a:t>Bedrift</a:t>
            </a:r>
            <a:endParaRPr lang="en-GB" sz="7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</a:rPr>
              <a:t>123456789</a:t>
            </a:r>
            <a:endParaRPr lang="nb-NO" sz="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790A852-0953-429B-AC45-9A71C6CD6CC0}"/>
              </a:ext>
            </a:extLst>
          </p:cNvPr>
          <p:cNvSpPr/>
          <p:nvPr/>
        </p:nvSpPr>
        <p:spPr>
          <a:xfrm>
            <a:off x="9813482" y="1794367"/>
            <a:ext cx="2178370" cy="12036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Når du har logget inn med din ID;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Velg bedrift fra liste,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eller «</a:t>
            </a:r>
            <a:r>
              <a:rPr lang="nb-NO" sz="8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Legg til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bedrift».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(Ikke gå videre som privatperson.)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informasjon om hvem som kan sende inn skisse; se informasjon om skisseutlysningen.</a:t>
            </a:r>
          </a:p>
        </p:txBody>
      </p:sp>
      <p:sp>
        <p:nvSpPr>
          <p:cNvPr id="23" name="Rektangel: avrundede hjørner 17">
            <a:extLst>
              <a:ext uri="{FF2B5EF4-FFF2-40B4-BE49-F238E27FC236}">
                <a16:creationId xmlns:a16="http://schemas.microsoft.com/office/drawing/2014/main" id="{1E61DD8C-C274-6066-8E0E-19D8C6F8ECAB}"/>
              </a:ext>
            </a:extLst>
          </p:cNvPr>
          <p:cNvSpPr/>
          <p:nvPr/>
        </p:nvSpPr>
        <p:spPr>
          <a:xfrm>
            <a:off x="9288282" y="3000637"/>
            <a:ext cx="789690" cy="22463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8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9527F-4D5B-5ED3-976B-C67857BE88CF}"/>
              </a:ext>
            </a:extLst>
          </p:cNvPr>
          <p:cNvSpPr/>
          <p:nvPr/>
        </p:nvSpPr>
        <p:spPr>
          <a:xfrm>
            <a:off x="7516091" y="-48491"/>
            <a:ext cx="125383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07589A-32F5-1550-6D97-9F4F8CE5D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726" y="0"/>
            <a:ext cx="4498547" cy="6858000"/>
          </a:xfrm>
          <a:prstGeom prst="rect">
            <a:avLst/>
          </a:prstGeom>
        </p:spPr>
      </p:pic>
      <p:sp>
        <p:nvSpPr>
          <p:cNvPr id="12" name="Rektangel: avrundede hjørner 17">
            <a:extLst>
              <a:ext uri="{FF2B5EF4-FFF2-40B4-BE49-F238E27FC236}">
                <a16:creationId xmlns:a16="http://schemas.microsoft.com/office/drawing/2014/main" id="{90F48033-B169-61B6-B49D-63384BAD7692}"/>
              </a:ext>
            </a:extLst>
          </p:cNvPr>
          <p:cNvSpPr/>
          <p:nvPr/>
        </p:nvSpPr>
        <p:spPr>
          <a:xfrm>
            <a:off x="7965950" y="5375181"/>
            <a:ext cx="503347" cy="36933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ktangel: avrundede hjørner 17">
            <a:extLst>
              <a:ext uri="{FF2B5EF4-FFF2-40B4-BE49-F238E27FC236}">
                <a16:creationId xmlns:a16="http://schemas.microsoft.com/office/drawing/2014/main" id="{396CAF48-091D-892E-C7AF-E26C669530B7}"/>
              </a:ext>
            </a:extLst>
          </p:cNvPr>
          <p:cNvSpPr/>
          <p:nvPr/>
        </p:nvSpPr>
        <p:spPr>
          <a:xfrm>
            <a:off x="3846725" y="439197"/>
            <a:ext cx="4498547" cy="59949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3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CD33434-5D6D-44E8-9816-E2AE6EC40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B7D7A9-1DB9-4F26-883D-743F19586F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590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FB213-7C88-8851-7D85-A573EF9AD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932DBE-7319-D898-372F-7BDD929B9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1A287A-8C31-4AE4-B1E4-02C0F2081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887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5CDE1EC-C6C5-4845-9969-1B2443DB49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4151A4-DD30-4266-BF2B-7E4124713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EED52C-6544-4A88-A8FD-71DA126D4F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91C1C9-0AD7-4467-B4E4-E9F2D2E6E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75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B33DA9F-3AD9-4E56-B0DC-777937F68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84067E-99A3-470F-A60A-CED66DF10B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1B22A6-6E40-4BE8-B5B8-773CB5EA2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40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B3CBFD8-47FC-4222-8B3E-74E0E0085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94619D-DD06-4923-8531-633A5D502E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A29191-6A83-4587-B184-04B7B14214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82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8B0DE18-35BD-4849-B391-8A3A88430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DE02C9-53C5-405C-9095-A9C777A01E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9FE0E-4190-4680-B0AB-8C9C18EAFB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16">
            <a:extLst>
              <a:ext uri="{FF2B5EF4-FFF2-40B4-BE49-F238E27FC236}">
                <a16:creationId xmlns:a16="http://schemas.microsoft.com/office/drawing/2014/main" id="{4A5C7E09-9843-70EF-BB17-4DB791B7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077" y="5636246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Fyll inn her</a:t>
            </a:r>
          </a:p>
        </p:txBody>
      </p:sp>
    </p:spTree>
    <p:extLst>
      <p:ext uri="{BB962C8B-B14F-4D97-AF65-F5344CB8AC3E}">
        <p14:creationId xmlns:p14="http://schemas.microsoft.com/office/powerpoint/2010/main" val="940341606"/>
      </p:ext>
    </p:extLst>
  </p:cSld>
  <p:clrMapOvr>
    <a:masterClrMapping/>
  </p:clrMapOvr>
</p:sld>
</file>

<file path=ppt/theme/theme1.xml><?xml version="1.0" encoding="utf-8"?>
<a:theme xmlns:a="http://schemas.openxmlformats.org/drawingml/2006/main" name="Grønn plattform 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Forskningsrådet">
      <a:dk1>
        <a:srgbClr val="081319"/>
      </a:dk1>
      <a:lt1>
        <a:srgbClr val="FFFFFF"/>
      </a:lt1>
      <a:dk2>
        <a:srgbClr val="1C4459"/>
      </a:dk2>
      <a:lt2>
        <a:srgbClr val="CFD7DB"/>
      </a:lt2>
      <a:accent1>
        <a:srgbClr val="00338D"/>
      </a:accent1>
      <a:accent2>
        <a:srgbClr val="00BEE2"/>
      </a:accent2>
      <a:accent3>
        <a:srgbClr val="FF7D00"/>
      </a:accent3>
      <a:accent4>
        <a:srgbClr val="768F9C"/>
      </a:accent4>
      <a:accent5>
        <a:srgbClr val="A50050"/>
      </a:accent5>
      <a:accent6>
        <a:srgbClr val="85CC98"/>
      </a:accent6>
      <a:hlink>
        <a:srgbClr val="01328C"/>
      </a:hlink>
      <a:folHlink>
        <a:srgbClr val="1C445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R_mal_002" id="{E4BF3523-E7B1-4646-94B5-8FA8501DDFC3}" vid="{A1FDAA00-C857-7B42-9EBC-EB85453ACA36}"/>
    </a:ext>
  </a:extLst>
</a:theme>
</file>

<file path=ppt/theme/theme3.xml><?xml version="1.0" encoding="utf-8"?>
<a:theme xmlns:a="http://schemas.openxmlformats.org/drawingml/2006/main" name="1_Grønn plattform 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ee63a6-e3cc-4587-af8c-1bd8aa8ee867" xsi:nil="true"/>
    <lcf76f155ced4ddcb4097134ff3c332f xmlns="263ce648-b629-4057-b9f8-8f18e47413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D6C8446F5C5546B1E96DC84DF264E0" ma:contentTypeVersion="17" ma:contentTypeDescription="Create a new document." ma:contentTypeScope="" ma:versionID="6ecb0efce14c038ba29e5eb47294c3d5">
  <xsd:schema xmlns:xsd="http://www.w3.org/2001/XMLSchema" xmlns:xs="http://www.w3.org/2001/XMLSchema" xmlns:p="http://schemas.microsoft.com/office/2006/metadata/properties" xmlns:ns2="263ce648-b629-4057-b9f8-8f18e47413e1" xmlns:ns3="75ee63a6-e3cc-4587-af8c-1bd8aa8ee867" targetNamespace="http://schemas.microsoft.com/office/2006/metadata/properties" ma:root="true" ma:fieldsID="2acd09ff3be13b0e3a1677c1b902e6f4" ns2:_="" ns3:_="">
    <xsd:import namespace="263ce648-b629-4057-b9f8-8f18e47413e1"/>
    <xsd:import namespace="75ee63a6-e3cc-4587-af8c-1bd8aa8ee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ce648-b629-4057-b9f8-8f18e47413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cff002-41dc-47c6-9720-c7756c5075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e63a6-e3cc-4587-af8c-1bd8aa8ee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f179174-ba69-401f-8334-c31c092a5030}" ma:internalName="TaxCatchAll" ma:showField="CatchAllData" ma:web="75ee63a6-e3cc-4587-af8c-1bd8aa8ee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2A665-F9EF-4F3C-A6E3-A3D5ADF5B40E}">
  <ds:schemaRefs>
    <ds:schemaRef ds:uri="75ee63a6-e3cc-4587-af8c-1bd8aa8ee86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263ce648-b629-4057-b9f8-8f18e47413e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94A482-9ECE-4D3D-BBBF-8E77D5860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EA95F5-66AD-4220-8CCB-CB32B46D3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3ce648-b629-4057-b9f8-8f18e47413e1"/>
    <ds:schemaRef ds:uri="75ee63a6-e3cc-4587-af8c-1bd8aa8ee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Widescreen</PresentationFormat>
  <Paragraphs>52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InnovationNorway</vt:lpstr>
      <vt:lpstr>Neue Montreal</vt:lpstr>
      <vt:lpstr>Grønn plattform 23</vt:lpstr>
      <vt:lpstr>3_Office Theme</vt:lpstr>
      <vt:lpstr>1_Grønn plattform 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Rigmor Fardal</dc:creator>
  <cp:lastModifiedBy>Gro Marthinsen</cp:lastModifiedBy>
  <cp:revision>12</cp:revision>
  <cp:lastPrinted>2023-01-11T16:04:34Z</cp:lastPrinted>
  <dcterms:created xsi:type="dcterms:W3CDTF">2023-01-08T20:19:29Z</dcterms:created>
  <dcterms:modified xsi:type="dcterms:W3CDTF">2026-01-22T14:19:12Z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1b3e3d-01ff-44be-8e41-bb9a1b879f55_Enabled">
    <vt:lpwstr>true</vt:lpwstr>
  </property>
  <property fmtid="{D5CDD505-2E9C-101B-9397-08002B2CF9AE}" pid="3" name="MSIP_Label_111b3e3d-01ff-44be-8e41-bb9a1b879f55_SetDate">
    <vt:lpwstr>2023-01-08T20:50:07Z</vt:lpwstr>
  </property>
  <property fmtid="{D5CDD505-2E9C-101B-9397-08002B2CF9AE}" pid="4" name="MSIP_Label_111b3e3d-01ff-44be-8e41-bb9a1b879f55_Method">
    <vt:lpwstr>Privileged</vt:lpwstr>
  </property>
  <property fmtid="{D5CDD505-2E9C-101B-9397-08002B2CF9AE}" pid="5" name="MSIP_Label_111b3e3d-01ff-44be-8e41-bb9a1b879f55_Name">
    <vt:lpwstr>111b3e3d-01ff-44be-8e41-bb9a1b879f55</vt:lpwstr>
  </property>
  <property fmtid="{D5CDD505-2E9C-101B-9397-08002B2CF9AE}" pid="6" name="MSIP_Label_111b3e3d-01ff-44be-8e41-bb9a1b879f55_SiteId">
    <vt:lpwstr>a9b13882-99a6-4b28-9368-b64c69bf0256</vt:lpwstr>
  </property>
  <property fmtid="{D5CDD505-2E9C-101B-9397-08002B2CF9AE}" pid="7" name="MSIP_Label_111b3e3d-01ff-44be-8e41-bb9a1b879f55_ActionId">
    <vt:lpwstr>afdcb40d-8787-4d01-84c8-4281934cde31</vt:lpwstr>
  </property>
  <property fmtid="{D5CDD505-2E9C-101B-9397-08002B2CF9AE}" pid="8" name="MSIP_Label_111b3e3d-01ff-44be-8e41-bb9a1b879f55_ContentBits">
    <vt:lpwstr>0</vt:lpwstr>
  </property>
  <property fmtid="{D5CDD505-2E9C-101B-9397-08002B2CF9AE}" pid="9" name="ContentTypeId">
    <vt:lpwstr>0x010100D7D6C8446F5C5546B1E96DC84DF264E0</vt:lpwstr>
  </property>
  <property fmtid="{D5CDD505-2E9C-101B-9397-08002B2CF9AE}" pid="10" name="MediaServiceImageTags">
    <vt:lpwstr/>
  </property>
  <property fmtid="{D5CDD505-2E9C-101B-9397-08002B2CF9AE}" pid="11" name="MSIP_Label_bcba7332-1be0-430e-aa19-ed0aa2128bff_Enabled">
    <vt:lpwstr>true</vt:lpwstr>
  </property>
  <property fmtid="{D5CDD505-2E9C-101B-9397-08002B2CF9AE}" pid="12" name="MSIP_Label_bcba7332-1be0-430e-aa19-ed0aa2128bff_SetDate">
    <vt:lpwstr>2025-01-14T07:55:20Z</vt:lpwstr>
  </property>
  <property fmtid="{D5CDD505-2E9C-101B-9397-08002B2CF9AE}" pid="13" name="MSIP_Label_bcba7332-1be0-430e-aa19-ed0aa2128bff_Method">
    <vt:lpwstr>Standard</vt:lpwstr>
  </property>
  <property fmtid="{D5CDD505-2E9C-101B-9397-08002B2CF9AE}" pid="14" name="MSIP_Label_bcba7332-1be0-430e-aa19-ed0aa2128bff_Name">
    <vt:lpwstr>Internal</vt:lpwstr>
  </property>
  <property fmtid="{D5CDD505-2E9C-101B-9397-08002B2CF9AE}" pid="15" name="MSIP_Label_bcba7332-1be0-430e-aa19-ed0aa2128bff_SiteId">
    <vt:lpwstr>c39d49f7-9eed-4307-b032-bb28f3cf9d79</vt:lpwstr>
  </property>
  <property fmtid="{D5CDD505-2E9C-101B-9397-08002B2CF9AE}" pid="16" name="MSIP_Label_bcba7332-1be0-430e-aa19-ed0aa2128bff_ActionId">
    <vt:lpwstr>988b7fb2-e746-4a78-8e20-52374400f5db</vt:lpwstr>
  </property>
  <property fmtid="{D5CDD505-2E9C-101B-9397-08002B2CF9AE}" pid="17" name="MSIP_Label_bcba7332-1be0-430e-aa19-ed0aa2128bff_ContentBits">
    <vt:lpwstr>0</vt:lpwstr>
  </property>
</Properties>
</file>